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8" r:id="rId3"/>
    <p:sldId id="259" r:id="rId4"/>
    <p:sldId id="283" r:id="rId5"/>
    <p:sldId id="284" r:id="rId6"/>
    <p:sldId id="285" r:id="rId7"/>
    <p:sldId id="286" r:id="rId8"/>
    <p:sldId id="287" r:id="rId9"/>
    <p:sldId id="262" r:id="rId10"/>
    <p:sldId id="294" r:id="rId11"/>
    <p:sldId id="293" r:id="rId12"/>
    <p:sldId id="267" r:id="rId13"/>
    <p:sldId id="288" r:id="rId14"/>
    <p:sldId id="289" r:id="rId15"/>
    <p:sldId id="290" r:id="rId16"/>
    <p:sldId id="291" r:id="rId17"/>
    <p:sldId id="292" r:id="rId18"/>
    <p:sldId id="297" r:id="rId19"/>
    <p:sldId id="295" r:id="rId20"/>
    <p:sldId id="279" r:id="rId21"/>
    <p:sldId id="296" r:id="rId22"/>
  </p:sldIdLst>
  <p:sldSz cx="12188825" cy="6858000"/>
  <p:notesSz cx="6858000" cy="9144000"/>
  <p:defaultTextStyle>
    <a:defPPr>
      <a:defRPr lang="en-US"/>
    </a:defPPr>
    <a:lvl1pPr marL="0" algn="l" defTabSz="5112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87" algn="l" defTabSz="5112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574" algn="l" defTabSz="5112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860" algn="l" defTabSz="5112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5147" algn="l" defTabSz="5112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434" algn="l" defTabSz="5112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721" algn="l" defTabSz="5112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9007" algn="l" defTabSz="5112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0294" algn="l" defTabSz="51128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00"/>
    <a:srgbClr val="898000"/>
    <a:srgbClr val="240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102" y="966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</c:strCache>
            </c:strRef>
          </c:cat>
          <c:val>
            <c:numRef>
              <c:f>Sheet1!$B$2:$B$6</c:f>
              <c:numCache>
                <c:formatCode>[$$-409]#,##0</c:formatCode>
                <c:ptCount val="5"/>
                <c:pt idx="0">
                  <c:v>10000</c:v>
                </c:pt>
                <c:pt idx="1">
                  <c:v>20000</c:v>
                </c:pt>
                <c:pt idx="2">
                  <c:v>30000</c:v>
                </c:pt>
                <c:pt idx="3">
                  <c:v>40000</c:v>
                </c:pt>
                <c:pt idx="4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97-4156-BA5D-E14D2C46EE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DD97-4156-BA5D-E14D2C46EEA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DD97-4156-BA5D-E14D2C46EE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4"/>
        <c:overlap val="100"/>
        <c:axId val="-1948127464"/>
        <c:axId val="-1947350328"/>
      </c:barChart>
      <c:catAx>
        <c:axId val="-1948127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47350328"/>
        <c:crosses val="autoZero"/>
        <c:auto val="1"/>
        <c:lblAlgn val="ctr"/>
        <c:lblOffset val="100"/>
        <c:noMultiLvlLbl val="0"/>
      </c:catAx>
      <c:valAx>
        <c:axId val="-1947350328"/>
        <c:scaling>
          <c:orientation val="minMax"/>
          <c:max val="5000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[$$-409]#,##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948127464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8032A-E97D-074C-9D13-EFF41348B253}" type="datetimeFigureOut">
              <a:rPr lang="en-US" smtClean="0"/>
              <a:t>8/27/2019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49345-7D44-8641-810E-A04590F09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0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9DA95-55E3-F14B-A5C6-662E2C9BA9D2}" type="datetimeFigureOut">
              <a:rPr lang="en-US" smtClean="0"/>
              <a:pPr/>
              <a:t>8/27/2019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16493-47C2-8D40-9F08-9F31468C83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92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112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11287" algn="l" defTabSz="5112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22574" algn="l" defTabSz="5112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33860" algn="l" defTabSz="5112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45147" algn="l" defTabSz="5112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56434" algn="l" defTabSz="5112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67721" algn="l" defTabSz="5112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79007" algn="l" defTabSz="5112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0294" algn="l" defTabSz="51128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365224"/>
            <a:ext cx="12188825" cy="349277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2000">
                <a:schemeClr val="accent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88825" cy="336522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7000">
                <a:schemeClr val="accent4"/>
              </a:gs>
            </a:gsLst>
            <a:lin ang="12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156" y="1574056"/>
            <a:ext cx="6959045" cy="161747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>
                <a:solidFill>
                  <a:srgbClr val="FFFFFF"/>
                </a:solidFill>
                <a:latin typeface="Rockwell Extra Bold"/>
                <a:cs typeface="Rockwell Extra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156" y="3886200"/>
            <a:ext cx="6959045" cy="69484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51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BD84489D-6DFA-9147-8F97-F8482F0D5B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5-Point Star 18"/>
          <p:cNvSpPr/>
          <p:nvPr userDrawn="1"/>
        </p:nvSpPr>
        <p:spPr>
          <a:xfrm>
            <a:off x="-289817" y="168660"/>
            <a:ext cx="3712304" cy="3272615"/>
          </a:xfrm>
          <a:prstGeom prst="star5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77000">
                <a:schemeClr val="tx1">
                  <a:alpha val="0"/>
                </a:schemeClr>
              </a:gs>
            </a:gsLst>
            <a:lin ang="7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 userDrawn="1"/>
        </p:nvSpPr>
        <p:spPr>
          <a:xfrm>
            <a:off x="-880798" y="2046376"/>
            <a:ext cx="4428548" cy="5911827"/>
          </a:xfrm>
          <a:custGeom>
            <a:avLst/>
            <a:gdLst>
              <a:gd name="connsiteX0" fmla="*/ 0 w 1628252"/>
              <a:gd name="connsiteY0" fmla="*/ 0 h 1899723"/>
              <a:gd name="connsiteX1" fmla="*/ 1628252 w 1628252"/>
              <a:gd name="connsiteY1" fmla="*/ 0 h 1899723"/>
              <a:gd name="connsiteX2" fmla="*/ 1628252 w 1628252"/>
              <a:gd name="connsiteY2" fmla="*/ 1899723 h 1899723"/>
              <a:gd name="connsiteX3" fmla="*/ 0 w 1628252"/>
              <a:gd name="connsiteY3" fmla="*/ 1899723 h 1899723"/>
              <a:gd name="connsiteX4" fmla="*/ 0 w 1628252"/>
              <a:gd name="connsiteY4" fmla="*/ 0 h 1899723"/>
              <a:gd name="connsiteX0" fmla="*/ 0 w 1922888"/>
              <a:gd name="connsiteY0" fmla="*/ 499356 h 1899723"/>
              <a:gd name="connsiteX1" fmla="*/ 1922888 w 1922888"/>
              <a:gd name="connsiteY1" fmla="*/ 0 h 1899723"/>
              <a:gd name="connsiteX2" fmla="*/ 1922888 w 1922888"/>
              <a:gd name="connsiteY2" fmla="*/ 1899723 h 1899723"/>
              <a:gd name="connsiteX3" fmla="*/ 294636 w 1922888"/>
              <a:gd name="connsiteY3" fmla="*/ 1899723 h 1899723"/>
              <a:gd name="connsiteX4" fmla="*/ 0 w 1922888"/>
              <a:gd name="connsiteY4" fmla="*/ 499356 h 1899723"/>
              <a:gd name="connsiteX0" fmla="*/ 1767817 w 3690705"/>
              <a:gd name="connsiteY0" fmla="*/ 499356 h 2344801"/>
              <a:gd name="connsiteX1" fmla="*/ 3690705 w 3690705"/>
              <a:gd name="connsiteY1" fmla="*/ 0 h 2344801"/>
              <a:gd name="connsiteX2" fmla="*/ 3690705 w 3690705"/>
              <a:gd name="connsiteY2" fmla="*/ 1899723 h 2344801"/>
              <a:gd name="connsiteX3" fmla="*/ 0 w 3690705"/>
              <a:gd name="connsiteY3" fmla="*/ 2344801 h 2344801"/>
              <a:gd name="connsiteX4" fmla="*/ 1767817 w 3690705"/>
              <a:gd name="connsiteY4" fmla="*/ 499356 h 2344801"/>
              <a:gd name="connsiteX0" fmla="*/ 1767817 w 3690705"/>
              <a:gd name="connsiteY0" fmla="*/ 499356 h 4287946"/>
              <a:gd name="connsiteX1" fmla="*/ 3690705 w 3690705"/>
              <a:gd name="connsiteY1" fmla="*/ 0 h 4287946"/>
              <a:gd name="connsiteX2" fmla="*/ 7754 w 3690705"/>
              <a:gd name="connsiteY2" fmla="*/ 4287946 h 4287946"/>
              <a:gd name="connsiteX3" fmla="*/ 0 w 3690705"/>
              <a:gd name="connsiteY3" fmla="*/ 2344801 h 4287946"/>
              <a:gd name="connsiteX4" fmla="*/ 1767817 w 3690705"/>
              <a:gd name="connsiteY4" fmla="*/ 499356 h 4287946"/>
              <a:gd name="connsiteX0" fmla="*/ 1767817 w 2488901"/>
              <a:gd name="connsiteY0" fmla="*/ 0 h 3788590"/>
              <a:gd name="connsiteX1" fmla="*/ 2488901 w 2488901"/>
              <a:gd name="connsiteY1" fmla="*/ 1845445 h 3788590"/>
              <a:gd name="connsiteX2" fmla="*/ 7754 w 2488901"/>
              <a:gd name="connsiteY2" fmla="*/ 3788590 h 3788590"/>
              <a:gd name="connsiteX3" fmla="*/ 0 w 2488901"/>
              <a:gd name="connsiteY3" fmla="*/ 1845445 h 3788590"/>
              <a:gd name="connsiteX4" fmla="*/ 1767817 w 2488901"/>
              <a:gd name="connsiteY4" fmla="*/ 0 h 3788590"/>
              <a:gd name="connsiteX0" fmla="*/ 1767817 w 2488901"/>
              <a:gd name="connsiteY0" fmla="*/ 0 h 4353079"/>
              <a:gd name="connsiteX1" fmla="*/ 2488901 w 2488901"/>
              <a:gd name="connsiteY1" fmla="*/ 1845445 h 4353079"/>
              <a:gd name="connsiteX2" fmla="*/ 7754 w 2488901"/>
              <a:gd name="connsiteY2" fmla="*/ 4353079 h 4353079"/>
              <a:gd name="connsiteX3" fmla="*/ 0 w 2488901"/>
              <a:gd name="connsiteY3" fmla="*/ 1845445 h 4353079"/>
              <a:gd name="connsiteX4" fmla="*/ 1767817 w 2488901"/>
              <a:gd name="connsiteY4" fmla="*/ 0 h 4353079"/>
              <a:gd name="connsiteX0" fmla="*/ 1023474 w 2488901"/>
              <a:gd name="connsiteY0" fmla="*/ 0 h 3832012"/>
              <a:gd name="connsiteX1" fmla="*/ 2488901 w 2488901"/>
              <a:gd name="connsiteY1" fmla="*/ 1324378 h 3832012"/>
              <a:gd name="connsiteX2" fmla="*/ 7754 w 2488901"/>
              <a:gd name="connsiteY2" fmla="*/ 3832012 h 3832012"/>
              <a:gd name="connsiteX3" fmla="*/ 0 w 2488901"/>
              <a:gd name="connsiteY3" fmla="*/ 1324378 h 3832012"/>
              <a:gd name="connsiteX4" fmla="*/ 1023474 w 2488901"/>
              <a:gd name="connsiteY4" fmla="*/ 0 h 3832012"/>
              <a:gd name="connsiteX0" fmla="*/ 1023474 w 2488901"/>
              <a:gd name="connsiteY0" fmla="*/ 0 h 3832012"/>
              <a:gd name="connsiteX1" fmla="*/ 2488901 w 2488901"/>
              <a:gd name="connsiteY1" fmla="*/ 1324378 h 3832012"/>
              <a:gd name="connsiteX2" fmla="*/ 7754 w 2488901"/>
              <a:gd name="connsiteY2" fmla="*/ 3832012 h 3832012"/>
              <a:gd name="connsiteX3" fmla="*/ 0 w 2488901"/>
              <a:gd name="connsiteY3" fmla="*/ 1324378 h 3832012"/>
              <a:gd name="connsiteX4" fmla="*/ 1023474 w 2488901"/>
              <a:gd name="connsiteY4" fmla="*/ 0 h 3832012"/>
              <a:gd name="connsiteX0" fmla="*/ 1023474 w 2488901"/>
              <a:gd name="connsiteY0" fmla="*/ 0 h 4266233"/>
              <a:gd name="connsiteX1" fmla="*/ 2488901 w 2488901"/>
              <a:gd name="connsiteY1" fmla="*/ 1324378 h 4266233"/>
              <a:gd name="connsiteX2" fmla="*/ 7754 w 2488901"/>
              <a:gd name="connsiteY2" fmla="*/ 4266233 h 4266233"/>
              <a:gd name="connsiteX3" fmla="*/ 0 w 2488901"/>
              <a:gd name="connsiteY3" fmla="*/ 1324378 h 4266233"/>
              <a:gd name="connsiteX4" fmla="*/ 1023474 w 2488901"/>
              <a:gd name="connsiteY4" fmla="*/ 0 h 4266233"/>
              <a:gd name="connsiteX0" fmla="*/ 1023474 w 2488901"/>
              <a:gd name="connsiteY0" fmla="*/ 0 h 4266233"/>
              <a:gd name="connsiteX1" fmla="*/ 2488901 w 2488901"/>
              <a:gd name="connsiteY1" fmla="*/ 1324378 h 4266233"/>
              <a:gd name="connsiteX2" fmla="*/ 7754 w 2488901"/>
              <a:gd name="connsiteY2" fmla="*/ 4266233 h 4266233"/>
              <a:gd name="connsiteX3" fmla="*/ 0 w 2488901"/>
              <a:gd name="connsiteY3" fmla="*/ 1324378 h 4266233"/>
              <a:gd name="connsiteX4" fmla="*/ 1 w 2488901"/>
              <a:gd name="connsiteY4" fmla="*/ 1183345 h 4266233"/>
              <a:gd name="connsiteX5" fmla="*/ 1023474 w 2488901"/>
              <a:gd name="connsiteY5" fmla="*/ 0 h 4266233"/>
              <a:gd name="connsiteX0" fmla="*/ 1023474 w 2488901"/>
              <a:gd name="connsiteY0" fmla="*/ 0 h 4266233"/>
              <a:gd name="connsiteX1" fmla="*/ 2488901 w 2488901"/>
              <a:gd name="connsiteY1" fmla="*/ 1324378 h 4266233"/>
              <a:gd name="connsiteX2" fmla="*/ 2178653 w 2488901"/>
              <a:gd name="connsiteY2" fmla="*/ 1335620 h 4266233"/>
              <a:gd name="connsiteX3" fmla="*/ 7754 w 2488901"/>
              <a:gd name="connsiteY3" fmla="*/ 4266233 h 4266233"/>
              <a:gd name="connsiteX4" fmla="*/ 0 w 2488901"/>
              <a:gd name="connsiteY4" fmla="*/ 1324378 h 4266233"/>
              <a:gd name="connsiteX5" fmla="*/ 1 w 2488901"/>
              <a:gd name="connsiteY5" fmla="*/ 1183345 h 4266233"/>
              <a:gd name="connsiteX6" fmla="*/ 1023474 w 2488901"/>
              <a:gd name="connsiteY6" fmla="*/ 0 h 4266233"/>
              <a:gd name="connsiteX0" fmla="*/ 1023474 w 2178653"/>
              <a:gd name="connsiteY0" fmla="*/ 0 h 4266233"/>
              <a:gd name="connsiteX1" fmla="*/ 2160599 w 2178653"/>
              <a:gd name="connsiteY1" fmla="*/ 1324378 h 4266233"/>
              <a:gd name="connsiteX2" fmla="*/ 2178653 w 2178653"/>
              <a:gd name="connsiteY2" fmla="*/ 1335620 h 4266233"/>
              <a:gd name="connsiteX3" fmla="*/ 7754 w 2178653"/>
              <a:gd name="connsiteY3" fmla="*/ 4266233 h 4266233"/>
              <a:gd name="connsiteX4" fmla="*/ 0 w 2178653"/>
              <a:gd name="connsiteY4" fmla="*/ 1324378 h 4266233"/>
              <a:gd name="connsiteX5" fmla="*/ 1 w 2178653"/>
              <a:gd name="connsiteY5" fmla="*/ 1183345 h 4266233"/>
              <a:gd name="connsiteX6" fmla="*/ 1023474 w 2178653"/>
              <a:gd name="connsiteY6" fmla="*/ 0 h 4266233"/>
              <a:gd name="connsiteX0" fmla="*/ 1265844 w 2178653"/>
              <a:gd name="connsiteY0" fmla="*/ 0 h 4266233"/>
              <a:gd name="connsiteX1" fmla="*/ 2160599 w 2178653"/>
              <a:gd name="connsiteY1" fmla="*/ 1324378 h 4266233"/>
              <a:gd name="connsiteX2" fmla="*/ 2178653 w 2178653"/>
              <a:gd name="connsiteY2" fmla="*/ 1335620 h 4266233"/>
              <a:gd name="connsiteX3" fmla="*/ 7754 w 2178653"/>
              <a:gd name="connsiteY3" fmla="*/ 4266233 h 4266233"/>
              <a:gd name="connsiteX4" fmla="*/ 0 w 2178653"/>
              <a:gd name="connsiteY4" fmla="*/ 1324378 h 4266233"/>
              <a:gd name="connsiteX5" fmla="*/ 1 w 2178653"/>
              <a:gd name="connsiteY5" fmla="*/ 1183345 h 4266233"/>
              <a:gd name="connsiteX6" fmla="*/ 1265844 w 2178653"/>
              <a:gd name="connsiteY6" fmla="*/ 0 h 4266233"/>
              <a:gd name="connsiteX0" fmla="*/ 1265845 w 2178654"/>
              <a:gd name="connsiteY0" fmla="*/ 0 h 4266233"/>
              <a:gd name="connsiteX1" fmla="*/ 2160600 w 2178654"/>
              <a:gd name="connsiteY1" fmla="*/ 1324378 h 4266233"/>
              <a:gd name="connsiteX2" fmla="*/ 2178654 w 2178654"/>
              <a:gd name="connsiteY2" fmla="*/ 1335620 h 4266233"/>
              <a:gd name="connsiteX3" fmla="*/ 7755 w 2178654"/>
              <a:gd name="connsiteY3" fmla="*/ 4266233 h 4266233"/>
              <a:gd name="connsiteX4" fmla="*/ 0 w 2178654"/>
              <a:gd name="connsiteY4" fmla="*/ 1836996 h 4266233"/>
              <a:gd name="connsiteX5" fmla="*/ 2 w 2178654"/>
              <a:gd name="connsiteY5" fmla="*/ 1183345 h 4266233"/>
              <a:gd name="connsiteX6" fmla="*/ 1265845 w 2178654"/>
              <a:gd name="connsiteY6" fmla="*/ 0 h 4266233"/>
              <a:gd name="connsiteX0" fmla="*/ 1265845 w 2178654"/>
              <a:gd name="connsiteY0" fmla="*/ 0 h 4266233"/>
              <a:gd name="connsiteX1" fmla="*/ 2160600 w 2178654"/>
              <a:gd name="connsiteY1" fmla="*/ 1324378 h 4266233"/>
              <a:gd name="connsiteX2" fmla="*/ 2178654 w 2178654"/>
              <a:gd name="connsiteY2" fmla="*/ 1335620 h 4266233"/>
              <a:gd name="connsiteX3" fmla="*/ 7755 w 2178654"/>
              <a:gd name="connsiteY3" fmla="*/ 4266233 h 4266233"/>
              <a:gd name="connsiteX4" fmla="*/ 0 w 2178654"/>
              <a:gd name="connsiteY4" fmla="*/ 1836996 h 4266233"/>
              <a:gd name="connsiteX5" fmla="*/ 0 w 2178654"/>
              <a:gd name="connsiteY5" fmla="*/ 1783708 h 4266233"/>
              <a:gd name="connsiteX6" fmla="*/ 1265845 w 2178654"/>
              <a:gd name="connsiteY6" fmla="*/ 0 h 4266233"/>
              <a:gd name="connsiteX0" fmla="*/ 1265845 w 2282739"/>
              <a:gd name="connsiteY0" fmla="*/ 0 h 4266233"/>
              <a:gd name="connsiteX1" fmla="*/ 2160600 w 2282739"/>
              <a:gd name="connsiteY1" fmla="*/ 1324378 h 4266233"/>
              <a:gd name="connsiteX2" fmla="*/ 2178654 w 2282739"/>
              <a:gd name="connsiteY2" fmla="*/ 1335620 h 4266233"/>
              <a:gd name="connsiteX3" fmla="*/ 2282739 w 2282739"/>
              <a:gd name="connsiteY3" fmla="*/ 1190147 h 4266233"/>
              <a:gd name="connsiteX4" fmla="*/ 7755 w 2282739"/>
              <a:gd name="connsiteY4" fmla="*/ 4266233 h 4266233"/>
              <a:gd name="connsiteX5" fmla="*/ 0 w 2282739"/>
              <a:gd name="connsiteY5" fmla="*/ 1836996 h 4266233"/>
              <a:gd name="connsiteX6" fmla="*/ 0 w 2282739"/>
              <a:gd name="connsiteY6" fmla="*/ 1783708 h 4266233"/>
              <a:gd name="connsiteX7" fmla="*/ 1265845 w 2282739"/>
              <a:gd name="connsiteY7" fmla="*/ 0 h 4266233"/>
              <a:gd name="connsiteX0" fmla="*/ 1265845 w 2282739"/>
              <a:gd name="connsiteY0" fmla="*/ 0 h 4266233"/>
              <a:gd name="connsiteX1" fmla="*/ 2160600 w 2282739"/>
              <a:gd name="connsiteY1" fmla="*/ 1324378 h 4266233"/>
              <a:gd name="connsiteX2" fmla="*/ 2064762 w 2282739"/>
              <a:gd name="connsiteY2" fmla="*/ 1335620 h 4266233"/>
              <a:gd name="connsiteX3" fmla="*/ 2282739 w 2282739"/>
              <a:gd name="connsiteY3" fmla="*/ 1190147 h 4266233"/>
              <a:gd name="connsiteX4" fmla="*/ 7755 w 2282739"/>
              <a:gd name="connsiteY4" fmla="*/ 4266233 h 4266233"/>
              <a:gd name="connsiteX5" fmla="*/ 0 w 2282739"/>
              <a:gd name="connsiteY5" fmla="*/ 1836996 h 4266233"/>
              <a:gd name="connsiteX6" fmla="*/ 0 w 2282739"/>
              <a:gd name="connsiteY6" fmla="*/ 1783708 h 4266233"/>
              <a:gd name="connsiteX7" fmla="*/ 1265845 w 2282739"/>
              <a:gd name="connsiteY7" fmla="*/ 0 h 426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2739" h="4266233">
                <a:moveTo>
                  <a:pt x="1265845" y="0"/>
                </a:moveTo>
                <a:lnTo>
                  <a:pt x="2160600" y="1324378"/>
                </a:lnTo>
                <a:lnTo>
                  <a:pt x="2064762" y="1335620"/>
                </a:lnTo>
                <a:lnTo>
                  <a:pt x="2282739" y="1190147"/>
                </a:lnTo>
                <a:lnTo>
                  <a:pt x="7755" y="4266233"/>
                </a:lnTo>
                <a:cubicBezTo>
                  <a:pt x="5170" y="3618518"/>
                  <a:pt x="2585" y="2484711"/>
                  <a:pt x="0" y="1836996"/>
                </a:cubicBezTo>
                <a:lnTo>
                  <a:pt x="0" y="1783708"/>
                </a:lnTo>
                <a:lnTo>
                  <a:pt x="1265845" y="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27000"/>
                </a:schemeClr>
              </a:gs>
              <a:gs pos="63000">
                <a:schemeClr val="tx1">
                  <a:alpha val="0"/>
                </a:schemeClr>
              </a:gs>
            </a:gsLst>
            <a:lin ang="75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nvrd_logo 2018-UNdated-071718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5137" y="1804968"/>
            <a:ext cx="2637077" cy="26370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238190" y="-442195"/>
            <a:ext cx="13034056" cy="7730063"/>
            <a:chOff x="-238190" y="-442195"/>
            <a:chExt cx="13034056" cy="7730063"/>
          </a:xfrm>
        </p:grpSpPr>
        <p:grpSp>
          <p:nvGrpSpPr>
            <p:cNvPr id="19" name="Group 21"/>
            <p:cNvGrpSpPr/>
            <p:nvPr userDrawn="1"/>
          </p:nvGrpSpPr>
          <p:grpSpPr>
            <a:xfrm flipH="1">
              <a:off x="-1" y="-442195"/>
              <a:ext cx="12795867" cy="6218514"/>
              <a:chOff x="-524251" y="-442195"/>
              <a:chExt cx="12795867" cy="6218514"/>
            </a:xfrm>
          </p:grpSpPr>
          <p:sp>
            <p:nvSpPr>
              <p:cNvPr id="27" name="5-Point Star 26"/>
              <p:cNvSpPr/>
              <p:nvPr userDrawn="1"/>
            </p:nvSpPr>
            <p:spPr>
              <a:xfrm>
                <a:off x="-524251" y="-442195"/>
                <a:ext cx="3712304" cy="3272615"/>
              </a:xfrm>
              <a:prstGeom prst="star5">
                <a:avLst/>
              </a:prstGeom>
              <a:gradFill flip="none" rotWithShape="1">
                <a:gsLst>
                  <a:gs pos="34000">
                    <a:schemeClr val="accent4">
                      <a:alpha val="0"/>
                    </a:schemeClr>
                  </a:gs>
                  <a:gs pos="77000">
                    <a:schemeClr val="accent4">
                      <a:alpha val="14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5-Point Star 27"/>
              <p:cNvSpPr/>
              <p:nvPr userDrawn="1"/>
            </p:nvSpPr>
            <p:spPr>
              <a:xfrm>
                <a:off x="-524251" y="889000"/>
                <a:ext cx="1944308" cy="1648419"/>
              </a:xfrm>
              <a:prstGeom prst="star5">
                <a:avLst/>
              </a:prstGeom>
              <a:gradFill flip="none" rotWithShape="1">
                <a:gsLst>
                  <a:gs pos="0">
                    <a:schemeClr val="accent6">
                      <a:alpha val="37000"/>
                    </a:schemeClr>
                  </a:gs>
                  <a:gs pos="77000">
                    <a:schemeClr val="accent6">
                      <a:alpha val="0"/>
                    </a:schemeClr>
                  </a:gs>
                </a:gsLst>
                <a:lin ang="786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1" y="1286707"/>
                <a:ext cx="12271615" cy="4489612"/>
              </a:xfrm>
              <a:prstGeom prst="rect">
                <a:avLst/>
              </a:prstGeom>
              <a:gradFill>
                <a:gsLst>
                  <a:gs pos="0">
                    <a:schemeClr val="accent4">
                      <a:alpha val="9000"/>
                    </a:schemeClr>
                  </a:gs>
                  <a:gs pos="35000">
                    <a:schemeClr val="accent6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/>
            <p:cNvSpPr/>
            <p:nvPr userDrawn="1"/>
          </p:nvSpPr>
          <p:spPr>
            <a:xfrm flipH="1">
              <a:off x="1255538" y="1764963"/>
              <a:ext cx="10933287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H="1">
              <a:off x="0" y="1975558"/>
              <a:ext cx="12018534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 userDrawn="1"/>
          </p:nvSpPr>
          <p:spPr>
            <a:xfrm flipH="1">
              <a:off x="-238190" y="5480843"/>
              <a:ext cx="2265056" cy="1807025"/>
            </a:xfrm>
            <a:prstGeom prst="star5">
              <a:avLst/>
            </a:prstGeom>
            <a:gradFill flip="none" rotWithShape="1">
              <a:gsLst>
                <a:gs pos="26000">
                  <a:schemeClr val="bg1"/>
                </a:gs>
                <a:gs pos="68000">
                  <a:schemeClr val="bg1">
                    <a:alpha val="24000"/>
                  </a:schemeClr>
                </a:gs>
              </a:gsLst>
              <a:lin ang="78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8888" y="750455"/>
            <a:ext cx="9038907" cy="536252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17899" y="2259106"/>
            <a:ext cx="719264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7898" y="2626640"/>
            <a:ext cx="7192648" cy="2730794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435558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8200" y="2259106"/>
            <a:ext cx="3202613" cy="309832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pic>
        <p:nvPicPr>
          <p:cNvPr id="12" name="Picture 11" descr="nvrd_logo 2018-UNdated-071718.png"/>
          <p:cNvPicPr>
            <a:picLocks noChangeAspect="1"/>
          </p:cNvPicPr>
          <p:nvPr userDrawn="1"/>
        </p:nvPicPr>
        <p:blipFill>
          <a:blip r:embed="rId2"/>
          <a:srcRect b="26316"/>
          <a:stretch>
            <a:fillRect/>
          </a:stretch>
        </p:blipFill>
        <p:spPr>
          <a:xfrm>
            <a:off x="5377917" y="5776319"/>
            <a:ext cx="1516003" cy="1117107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1826339" y="5887186"/>
            <a:ext cx="39569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chemeClr val="bg1">
                    <a:lumMod val="95000"/>
                  </a:schemeClr>
                </a:solidFill>
              </a:rPr>
              <a:t>9.24.19</a:t>
            </a:r>
            <a:endParaRPr lang="en-US" sz="77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-238190" y="-442195"/>
            <a:ext cx="13034056" cy="7730063"/>
            <a:chOff x="-238190" y="-442195"/>
            <a:chExt cx="13034056" cy="7730063"/>
          </a:xfrm>
        </p:grpSpPr>
        <p:grpSp>
          <p:nvGrpSpPr>
            <p:cNvPr id="36" name="Group 21"/>
            <p:cNvGrpSpPr/>
            <p:nvPr userDrawn="1"/>
          </p:nvGrpSpPr>
          <p:grpSpPr>
            <a:xfrm flipH="1">
              <a:off x="-1" y="-442195"/>
              <a:ext cx="12795867" cy="6218514"/>
              <a:chOff x="-524251" y="-442195"/>
              <a:chExt cx="12795867" cy="6218514"/>
            </a:xfrm>
          </p:grpSpPr>
          <p:sp>
            <p:nvSpPr>
              <p:cNvPr id="40" name="5-Point Star 39"/>
              <p:cNvSpPr/>
              <p:nvPr userDrawn="1"/>
            </p:nvSpPr>
            <p:spPr>
              <a:xfrm>
                <a:off x="-524251" y="-442195"/>
                <a:ext cx="3712304" cy="3272615"/>
              </a:xfrm>
              <a:prstGeom prst="star5">
                <a:avLst/>
              </a:prstGeom>
              <a:gradFill flip="none" rotWithShape="1">
                <a:gsLst>
                  <a:gs pos="34000">
                    <a:schemeClr val="accent4">
                      <a:alpha val="0"/>
                    </a:schemeClr>
                  </a:gs>
                  <a:gs pos="77000">
                    <a:schemeClr val="accent4">
                      <a:alpha val="14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5-Point Star 40"/>
              <p:cNvSpPr/>
              <p:nvPr userDrawn="1"/>
            </p:nvSpPr>
            <p:spPr>
              <a:xfrm>
                <a:off x="-524251" y="889000"/>
                <a:ext cx="1944308" cy="1648419"/>
              </a:xfrm>
              <a:prstGeom prst="star5">
                <a:avLst/>
              </a:prstGeom>
              <a:gradFill flip="none" rotWithShape="1">
                <a:gsLst>
                  <a:gs pos="0">
                    <a:schemeClr val="accent6">
                      <a:alpha val="37000"/>
                    </a:schemeClr>
                  </a:gs>
                  <a:gs pos="77000">
                    <a:schemeClr val="accent6">
                      <a:alpha val="0"/>
                    </a:schemeClr>
                  </a:gs>
                </a:gsLst>
                <a:lin ang="786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 userDrawn="1"/>
            </p:nvSpPr>
            <p:spPr>
              <a:xfrm>
                <a:off x="1" y="1286707"/>
                <a:ext cx="12271615" cy="4489612"/>
              </a:xfrm>
              <a:prstGeom prst="rect">
                <a:avLst/>
              </a:prstGeom>
              <a:gradFill>
                <a:gsLst>
                  <a:gs pos="0">
                    <a:schemeClr val="accent4">
                      <a:alpha val="9000"/>
                    </a:schemeClr>
                  </a:gs>
                  <a:gs pos="35000">
                    <a:schemeClr val="accent6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/>
            <p:cNvSpPr/>
            <p:nvPr userDrawn="1"/>
          </p:nvSpPr>
          <p:spPr>
            <a:xfrm flipH="1">
              <a:off x="1255538" y="1764963"/>
              <a:ext cx="10933287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 userDrawn="1"/>
          </p:nvSpPr>
          <p:spPr>
            <a:xfrm rot="10800000" flipH="1">
              <a:off x="0" y="1975558"/>
              <a:ext cx="12018534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5-Point Star 38"/>
            <p:cNvSpPr/>
            <p:nvPr userDrawn="1"/>
          </p:nvSpPr>
          <p:spPr>
            <a:xfrm flipH="1">
              <a:off x="-238190" y="5480843"/>
              <a:ext cx="2265056" cy="1807025"/>
            </a:xfrm>
            <a:prstGeom prst="star5">
              <a:avLst/>
            </a:prstGeom>
            <a:gradFill flip="none" rotWithShape="1">
              <a:gsLst>
                <a:gs pos="26000">
                  <a:schemeClr val="bg1"/>
                </a:gs>
                <a:gs pos="68000">
                  <a:schemeClr val="bg1">
                    <a:alpha val="24000"/>
                  </a:schemeClr>
                </a:gs>
              </a:gsLst>
              <a:lin ang="78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8888" y="750455"/>
            <a:ext cx="9038907" cy="536252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43447" y="2259106"/>
            <a:ext cx="50764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446" y="2626640"/>
            <a:ext cx="5076466" cy="2730794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435558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 descr="nvrd_logo 2018-UNdated-071718.png"/>
          <p:cNvPicPr>
            <a:picLocks noChangeAspect="1"/>
          </p:cNvPicPr>
          <p:nvPr userDrawn="1"/>
        </p:nvPicPr>
        <p:blipFill>
          <a:blip r:embed="rId2"/>
          <a:srcRect b="26316"/>
          <a:stretch>
            <a:fillRect/>
          </a:stretch>
        </p:blipFill>
        <p:spPr>
          <a:xfrm>
            <a:off x="5377917" y="5776319"/>
            <a:ext cx="1516003" cy="1117107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1826339" y="5887186"/>
            <a:ext cx="39569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chemeClr val="bg1">
                    <a:lumMod val="95000"/>
                  </a:schemeClr>
                </a:solidFill>
              </a:rPr>
              <a:t>9.24.19</a:t>
            </a:r>
            <a:endParaRPr lang="en-US" sz="77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244455" y="2259106"/>
            <a:ext cx="5100371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454" y="2626640"/>
            <a:ext cx="5100372" cy="2730794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238190" y="-442195"/>
            <a:ext cx="13034056" cy="7730063"/>
            <a:chOff x="-238190" y="-442195"/>
            <a:chExt cx="13034056" cy="7730063"/>
          </a:xfrm>
        </p:grpSpPr>
        <p:grpSp>
          <p:nvGrpSpPr>
            <p:cNvPr id="21" name="Group 21"/>
            <p:cNvGrpSpPr/>
            <p:nvPr userDrawn="1"/>
          </p:nvGrpSpPr>
          <p:grpSpPr>
            <a:xfrm flipH="1">
              <a:off x="-1" y="-442195"/>
              <a:ext cx="12795867" cy="6218514"/>
              <a:chOff x="-524251" y="-442195"/>
              <a:chExt cx="12795867" cy="6218514"/>
            </a:xfrm>
          </p:grpSpPr>
          <p:sp>
            <p:nvSpPr>
              <p:cNvPr id="27" name="5-Point Star 26"/>
              <p:cNvSpPr/>
              <p:nvPr userDrawn="1"/>
            </p:nvSpPr>
            <p:spPr>
              <a:xfrm>
                <a:off x="-524251" y="-442195"/>
                <a:ext cx="3712304" cy="3272615"/>
              </a:xfrm>
              <a:prstGeom prst="star5">
                <a:avLst/>
              </a:prstGeom>
              <a:gradFill flip="none" rotWithShape="1">
                <a:gsLst>
                  <a:gs pos="34000">
                    <a:schemeClr val="accent4">
                      <a:alpha val="0"/>
                    </a:schemeClr>
                  </a:gs>
                  <a:gs pos="77000">
                    <a:schemeClr val="accent4">
                      <a:alpha val="14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5-Point Star 27"/>
              <p:cNvSpPr/>
              <p:nvPr userDrawn="1"/>
            </p:nvSpPr>
            <p:spPr>
              <a:xfrm>
                <a:off x="-524251" y="889000"/>
                <a:ext cx="1944308" cy="1648419"/>
              </a:xfrm>
              <a:prstGeom prst="star5">
                <a:avLst/>
              </a:prstGeom>
              <a:gradFill flip="none" rotWithShape="1">
                <a:gsLst>
                  <a:gs pos="0">
                    <a:schemeClr val="accent6">
                      <a:alpha val="37000"/>
                    </a:schemeClr>
                  </a:gs>
                  <a:gs pos="77000">
                    <a:schemeClr val="accent6">
                      <a:alpha val="0"/>
                    </a:schemeClr>
                  </a:gs>
                </a:gsLst>
                <a:lin ang="786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 userDrawn="1"/>
            </p:nvSpPr>
            <p:spPr>
              <a:xfrm>
                <a:off x="1" y="1286707"/>
                <a:ext cx="12271615" cy="4489612"/>
              </a:xfrm>
              <a:prstGeom prst="rect">
                <a:avLst/>
              </a:prstGeom>
              <a:gradFill>
                <a:gsLst>
                  <a:gs pos="0">
                    <a:schemeClr val="accent4">
                      <a:alpha val="9000"/>
                    </a:schemeClr>
                  </a:gs>
                  <a:gs pos="35000">
                    <a:schemeClr val="accent6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/>
            <p:cNvSpPr/>
            <p:nvPr userDrawn="1"/>
          </p:nvSpPr>
          <p:spPr>
            <a:xfrm flipH="1">
              <a:off x="1255538" y="1764963"/>
              <a:ext cx="10933287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H="1">
              <a:off x="0" y="1975558"/>
              <a:ext cx="12018534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 userDrawn="1"/>
          </p:nvSpPr>
          <p:spPr>
            <a:xfrm flipH="1">
              <a:off x="-238190" y="5480843"/>
              <a:ext cx="2265056" cy="1807025"/>
            </a:xfrm>
            <a:prstGeom prst="star5">
              <a:avLst/>
            </a:prstGeom>
            <a:gradFill flip="none" rotWithShape="1">
              <a:gsLst>
                <a:gs pos="26000">
                  <a:schemeClr val="bg1"/>
                </a:gs>
                <a:gs pos="68000">
                  <a:schemeClr val="bg1">
                    <a:alpha val="24000"/>
                  </a:schemeClr>
                </a:gs>
              </a:gsLst>
              <a:lin ang="78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nvrd_logo 2018-UNdated-071718.png"/>
          <p:cNvPicPr>
            <a:picLocks noChangeAspect="1"/>
          </p:cNvPicPr>
          <p:nvPr userDrawn="1"/>
        </p:nvPicPr>
        <p:blipFill>
          <a:blip r:embed="rId2"/>
          <a:srcRect b="26316"/>
          <a:stretch>
            <a:fillRect/>
          </a:stretch>
        </p:blipFill>
        <p:spPr>
          <a:xfrm>
            <a:off x="5377917" y="5776319"/>
            <a:ext cx="1516003" cy="1117107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826339" y="5887186"/>
            <a:ext cx="39569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chemeClr val="bg1">
                    <a:lumMod val="95000"/>
                  </a:schemeClr>
                </a:solidFill>
              </a:rPr>
              <a:t>9.24.19</a:t>
            </a:r>
            <a:endParaRPr lang="en-US" sz="77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9325840" cy="658296"/>
          </a:xfrm>
          <a:prstGeom prst="rect">
            <a:avLst/>
          </a:prstGeom>
        </p:spPr>
        <p:txBody>
          <a:bodyPr lIns="36000" tIns="0" rIns="0" bIns="0"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237179"/>
            <a:ext cx="2642616" cy="153913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706003" y="4237179"/>
            <a:ext cx="6441297" cy="153913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0273"/>
            <a:ext cx="11274552" cy="297872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080x432 NVRD tumblr dashboard-2.psd"/>
          <p:cNvPicPr>
            <a:picLocks noChangeAspect="1"/>
          </p:cNvPicPr>
          <p:nvPr userDrawn="1"/>
        </p:nvPicPr>
        <p:blipFill>
          <a:blip r:embed="rId2"/>
          <a:srcRect r="5714"/>
          <a:stretch>
            <a:fillRect/>
          </a:stretch>
        </p:blipFill>
        <p:spPr>
          <a:xfrm>
            <a:off x="0" y="1309798"/>
            <a:ext cx="12188825" cy="554820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88825" cy="130979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7000">
                <a:schemeClr val="accent4"/>
              </a:gs>
            </a:gsLst>
            <a:lin ang="12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3310" y="419324"/>
            <a:ext cx="6695913" cy="69484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1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BD84489D-6DFA-9147-8F97-F8482F0D5B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5-Point Star 18"/>
          <p:cNvSpPr/>
          <p:nvPr userDrawn="1"/>
        </p:nvSpPr>
        <p:spPr>
          <a:xfrm>
            <a:off x="-524251" y="-442195"/>
            <a:ext cx="3712304" cy="3272615"/>
          </a:xfrm>
          <a:prstGeom prst="star5">
            <a:avLst/>
          </a:prstGeom>
          <a:gradFill flip="none" rotWithShape="1">
            <a:gsLst>
              <a:gs pos="41000">
                <a:schemeClr val="accent4">
                  <a:alpha val="15000"/>
                </a:schemeClr>
              </a:gs>
              <a:gs pos="68000">
                <a:schemeClr val="tx1">
                  <a:alpha val="0"/>
                </a:schemeClr>
              </a:gs>
            </a:gsLst>
            <a:lin ang="73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080x432 NVRD tumblr dashboard-2.psd"/>
          <p:cNvPicPr>
            <a:picLocks noChangeAspect="1"/>
          </p:cNvPicPr>
          <p:nvPr userDrawn="1"/>
        </p:nvPicPr>
        <p:blipFill>
          <a:blip r:embed="rId2"/>
          <a:srcRect r="5815" b="23623"/>
          <a:stretch>
            <a:fillRect/>
          </a:stretch>
        </p:blipFill>
        <p:spPr>
          <a:xfrm>
            <a:off x="2" y="1309798"/>
            <a:ext cx="12188823" cy="554820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88825" cy="130979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7000">
                <a:schemeClr val="accent4"/>
              </a:gs>
            </a:gsLst>
            <a:lin ang="12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3310" y="419324"/>
            <a:ext cx="6695913" cy="69484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1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BD84489D-6DFA-9147-8F97-F8482F0D5B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5-Point Star 18"/>
          <p:cNvSpPr/>
          <p:nvPr userDrawn="1"/>
        </p:nvSpPr>
        <p:spPr>
          <a:xfrm>
            <a:off x="-524251" y="-442195"/>
            <a:ext cx="3712304" cy="3272615"/>
          </a:xfrm>
          <a:prstGeom prst="star5">
            <a:avLst/>
          </a:prstGeom>
          <a:gradFill flip="none" rotWithShape="1">
            <a:gsLst>
              <a:gs pos="41000">
                <a:schemeClr val="accent4">
                  <a:alpha val="14000"/>
                </a:schemeClr>
              </a:gs>
              <a:gs pos="70000">
                <a:schemeClr val="tx1">
                  <a:alpha val="0"/>
                </a:schemeClr>
              </a:gs>
            </a:gsLst>
            <a:lin ang="73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79846" y="3295829"/>
            <a:ext cx="10564980" cy="11941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>
                <a:solidFill>
                  <a:srgbClr val="FFFFFF"/>
                </a:solidFill>
                <a:latin typeface="Rockwell Extra Bold"/>
                <a:cs typeface="Rockwell Extra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nvrd_logo 2018-UNdated-071718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261" y="286022"/>
            <a:ext cx="1516003" cy="1516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080x432 NVRD tumblr dashboard-2.psd"/>
          <p:cNvPicPr>
            <a:picLocks noChangeAspect="1"/>
          </p:cNvPicPr>
          <p:nvPr userDrawn="1"/>
        </p:nvPicPr>
        <p:blipFill>
          <a:blip r:embed="rId2">
            <a:alphaModFix amt="8000"/>
            <a:duotone>
              <a:schemeClr val="accent1">
                <a:shade val="45000"/>
                <a:satMod val="135000"/>
              </a:schemeClr>
              <a:prstClr val="white"/>
            </a:duotone>
            <a:lum bright="32000" contrast="61000"/>
          </a:blip>
          <a:srcRect r="5815" b="23623"/>
          <a:stretch>
            <a:fillRect/>
          </a:stretch>
        </p:blipFill>
        <p:spPr>
          <a:xfrm>
            <a:off x="2" y="1309798"/>
            <a:ext cx="12188823" cy="554820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88825" cy="130979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7000">
                <a:schemeClr val="accent4"/>
              </a:gs>
            </a:gsLst>
            <a:lin ang="12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3310" y="419324"/>
            <a:ext cx="6695913" cy="69484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1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BD84489D-6DFA-9147-8F97-F8482F0D5B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5-Point Star 18"/>
          <p:cNvSpPr/>
          <p:nvPr userDrawn="1"/>
        </p:nvSpPr>
        <p:spPr>
          <a:xfrm>
            <a:off x="-524251" y="-442195"/>
            <a:ext cx="3712304" cy="3272615"/>
          </a:xfrm>
          <a:prstGeom prst="star5">
            <a:avLst/>
          </a:prstGeom>
          <a:gradFill flip="none" rotWithShape="1">
            <a:gsLst>
              <a:gs pos="41000">
                <a:schemeClr val="accent4">
                  <a:alpha val="14000"/>
                </a:schemeClr>
              </a:gs>
              <a:gs pos="70000">
                <a:schemeClr val="tx1">
                  <a:alpha val="0"/>
                </a:schemeClr>
              </a:gs>
            </a:gsLst>
            <a:lin ang="73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79846" y="3295829"/>
            <a:ext cx="10564980" cy="11941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>
                <a:solidFill>
                  <a:schemeClr val="accent5"/>
                </a:solidFill>
                <a:latin typeface="Rockwell Extra Bold"/>
                <a:cs typeface="Rockwell Extra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nvrd_logo 2018-UNdated-071718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261" y="286022"/>
            <a:ext cx="1516003" cy="1516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3541536758_d8a0191a75_o.jpg"/>
          <p:cNvPicPr>
            <a:picLocks noChangeAspect="1"/>
          </p:cNvPicPr>
          <p:nvPr userDrawn="1"/>
        </p:nvPicPr>
        <p:blipFill>
          <a:blip r:embed="rId2"/>
          <a:srcRect t="34313" b="31500"/>
          <a:stretch>
            <a:fillRect/>
          </a:stretch>
        </p:blipFill>
        <p:spPr>
          <a:xfrm>
            <a:off x="-2274" y="1309796"/>
            <a:ext cx="12191099" cy="554820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88825" cy="130979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7000">
                <a:schemeClr val="accent4"/>
              </a:gs>
            </a:gsLst>
            <a:lin ang="12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846" y="3295829"/>
            <a:ext cx="10564980" cy="11941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>
                <a:solidFill>
                  <a:srgbClr val="FFFFFF"/>
                </a:solidFill>
                <a:latin typeface="Rockwell Extra Bold"/>
                <a:cs typeface="Rockwell Extra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3310" y="419324"/>
            <a:ext cx="6695913" cy="69484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1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BD84489D-6DFA-9147-8F97-F8482F0D5B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5-Point Star 18"/>
          <p:cNvSpPr/>
          <p:nvPr userDrawn="1"/>
        </p:nvSpPr>
        <p:spPr>
          <a:xfrm>
            <a:off x="-524251" y="-442195"/>
            <a:ext cx="3712304" cy="3272615"/>
          </a:xfrm>
          <a:prstGeom prst="star5">
            <a:avLst/>
          </a:prstGeom>
          <a:gradFill flip="none" rotWithShape="1">
            <a:gsLst>
              <a:gs pos="41000">
                <a:schemeClr val="tx1">
                  <a:alpha val="20000"/>
                </a:schemeClr>
              </a:gs>
              <a:gs pos="74000">
                <a:schemeClr val="tx1">
                  <a:alpha val="0"/>
                </a:schemeClr>
              </a:gs>
            </a:gsLst>
            <a:lin ang="73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vrd_logo 2018-UNdated-071718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4261" y="286022"/>
            <a:ext cx="1516003" cy="1516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1309797"/>
            <a:ext cx="12188825" cy="554820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2000">
                <a:schemeClr val="accent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88825" cy="130979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7000">
                <a:schemeClr val="accent4"/>
              </a:gs>
            </a:gsLst>
            <a:lin ang="12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846" y="3236148"/>
            <a:ext cx="10564980" cy="11941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>
                <a:solidFill>
                  <a:srgbClr val="FFFFFF"/>
                </a:solidFill>
                <a:latin typeface="Rockwell Extra Bold"/>
                <a:cs typeface="Rockwell Extra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3311" y="419324"/>
            <a:ext cx="6748516" cy="69484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1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BD84489D-6DFA-9147-8F97-F8482F0D5B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5-Point Star 18"/>
          <p:cNvSpPr/>
          <p:nvPr userDrawn="1"/>
        </p:nvSpPr>
        <p:spPr>
          <a:xfrm>
            <a:off x="-524251" y="-442195"/>
            <a:ext cx="3712304" cy="3272615"/>
          </a:xfrm>
          <a:prstGeom prst="star5">
            <a:avLst/>
          </a:prstGeom>
          <a:gradFill flip="none" rotWithShape="1">
            <a:gsLst>
              <a:gs pos="0">
                <a:schemeClr val="tx1">
                  <a:alpha val="17000"/>
                </a:schemeClr>
              </a:gs>
              <a:gs pos="77000">
                <a:schemeClr val="tx1">
                  <a:alpha val="0"/>
                </a:schemeClr>
              </a:gs>
            </a:gsLst>
            <a:lin ang="7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nvrd_logo 2018-UNdated-071718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261" y="286022"/>
            <a:ext cx="1516003" cy="1516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309797"/>
            <a:ext cx="12188825" cy="554820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88825" cy="130979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7000">
                <a:schemeClr val="accent4"/>
              </a:gs>
            </a:gsLst>
            <a:lin ang="12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 userDrawn="1"/>
        </p:nvSpPr>
        <p:spPr>
          <a:xfrm>
            <a:off x="-524251" y="-442195"/>
            <a:ext cx="3712304" cy="3272615"/>
          </a:xfrm>
          <a:prstGeom prst="star5">
            <a:avLst/>
          </a:prstGeom>
          <a:gradFill flip="none" rotWithShape="1">
            <a:gsLst>
              <a:gs pos="41000">
                <a:schemeClr val="tx1">
                  <a:alpha val="20000"/>
                </a:schemeClr>
              </a:gs>
              <a:gs pos="74000">
                <a:schemeClr val="tx1">
                  <a:alpha val="0"/>
                </a:schemeClr>
              </a:gs>
            </a:gsLst>
            <a:lin ang="73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BD84489D-6DFA-9147-8F97-F8482F0D5B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nvrd_logo 2018-UNdated-071718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261" y="286022"/>
            <a:ext cx="1516003" cy="151600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79846" y="3236148"/>
            <a:ext cx="10564980" cy="119411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>
                <a:solidFill>
                  <a:srgbClr val="FFFFFF"/>
                </a:solidFill>
                <a:latin typeface="Rockwell Extra Bold"/>
                <a:cs typeface="Rockwell Extra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593311" y="419324"/>
            <a:ext cx="6748516" cy="69484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11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5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9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90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0" y="1308563"/>
            <a:ext cx="9272994" cy="5607951"/>
            <a:chOff x="1166223" y="1285473"/>
            <a:chExt cx="9272994" cy="5607951"/>
          </a:xfrm>
        </p:grpSpPr>
        <p:pic>
          <p:nvPicPr>
            <p:cNvPr id="25" name="Picture 24" descr="53293068_m-lt.jpg"/>
            <p:cNvPicPr>
              <a:picLocks noChangeAspect="1"/>
            </p:cNvPicPr>
            <p:nvPr userDrawn="1"/>
          </p:nvPicPr>
          <p:blipFill>
            <a:blip r:embed="rId2"/>
            <a:srcRect l="23923" t="28708"/>
            <a:stretch>
              <a:fillRect/>
            </a:stretch>
          </p:blipFill>
          <p:spPr>
            <a:xfrm>
              <a:off x="1166223" y="1285473"/>
              <a:ext cx="9272994" cy="5595769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 userDrawn="1"/>
          </p:nvSpPr>
          <p:spPr>
            <a:xfrm flipV="1">
              <a:off x="3636893" y="1286705"/>
              <a:ext cx="6802324" cy="56067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>
            <a:off x="-238190" y="-442195"/>
            <a:ext cx="13034056" cy="7730063"/>
            <a:chOff x="-238190" y="-442195"/>
            <a:chExt cx="13034056" cy="7730063"/>
          </a:xfrm>
        </p:grpSpPr>
        <p:grpSp>
          <p:nvGrpSpPr>
            <p:cNvPr id="28" name="Group 21"/>
            <p:cNvGrpSpPr/>
            <p:nvPr userDrawn="1"/>
          </p:nvGrpSpPr>
          <p:grpSpPr>
            <a:xfrm flipH="1">
              <a:off x="1338328" y="-442195"/>
              <a:ext cx="11457538" cy="6218514"/>
              <a:chOff x="-524251" y="-442195"/>
              <a:chExt cx="11457538" cy="6218514"/>
            </a:xfrm>
          </p:grpSpPr>
          <p:sp>
            <p:nvSpPr>
              <p:cNvPr id="32" name="5-Point Star 31"/>
              <p:cNvSpPr/>
              <p:nvPr userDrawn="1"/>
            </p:nvSpPr>
            <p:spPr>
              <a:xfrm>
                <a:off x="-524251" y="-442195"/>
                <a:ext cx="3712304" cy="3272615"/>
              </a:xfrm>
              <a:prstGeom prst="star5">
                <a:avLst/>
              </a:prstGeom>
              <a:gradFill flip="none" rotWithShape="1">
                <a:gsLst>
                  <a:gs pos="34000">
                    <a:schemeClr val="accent4">
                      <a:alpha val="0"/>
                    </a:schemeClr>
                  </a:gs>
                  <a:gs pos="77000">
                    <a:schemeClr val="accent4">
                      <a:alpha val="14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5-Point Star 32"/>
              <p:cNvSpPr/>
              <p:nvPr userDrawn="1"/>
            </p:nvSpPr>
            <p:spPr>
              <a:xfrm>
                <a:off x="-524251" y="889000"/>
                <a:ext cx="1944308" cy="1648419"/>
              </a:xfrm>
              <a:prstGeom prst="star5">
                <a:avLst/>
              </a:prstGeom>
              <a:gradFill flip="none" rotWithShape="1">
                <a:gsLst>
                  <a:gs pos="0">
                    <a:schemeClr val="accent6">
                      <a:alpha val="37000"/>
                    </a:schemeClr>
                  </a:gs>
                  <a:gs pos="77000">
                    <a:schemeClr val="accent6">
                      <a:alpha val="0"/>
                    </a:schemeClr>
                  </a:gs>
                </a:gsLst>
                <a:lin ang="786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 userDrawn="1"/>
            </p:nvSpPr>
            <p:spPr>
              <a:xfrm>
                <a:off x="0" y="1286707"/>
                <a:ext cx="10933287" cy="4489612"/>
              </a:xfrm>
              <a:prstGeom prst="rect">
                <a:avLst/>
              </a:prstGeom>
              <a:gradFill>
                <a:gsLst>
                  <a:gs pos="0">
                    <a:schemeClr val="accent4">
                      <a:alpha val="9000"/>
                    </a:schemeClr>
                  </a:gs>
                  <a:gs pos="31000">
                    <a:schemeClr val="accent6">
                      <a:alpha val="0"/>
                    </a:schemeClr>
                  </a:gs>
                </a:gsLst>
                <a:lin ang="402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/>
            <p:cNvSpPr/>
            <p:nvPr userDrawn="1"/>
          </p:nvSpPr>
          <p:spPr>
            <a:xfrm flipH="1">
              <a:off x="1255538" y="1764963"/>
              <a:ext cx="10933287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H="1">
              <a:off x="0" y="1975558"/>
              <a:ext cx="12018534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 userDrawn="1"/>
          </p:nvSpPr>
          <p:spPr>
            <a:xfrm flipH="1">
              <a:off x="-238190" y="5480843"/>
              <a:ext cx="2265056" cy="1807025"/>
            </a:xfrm>
            <a:prstGeom prst="star5">
              <a:avLst/>
            </a:prstGeom>
            <a:gradFill flip="none" rotWithShape="1">
              <a:gsLst>
                <a:gs pos="26000">
                  <a:schemeClr val="bg1"/>
                </a:gs>
                <a:gs pos="68000">
                  <a:schemeClr val="bg1">
                    <a:alpha val="24000"/>
                  </a:schemeClr>
                </a:gs>
              </a:gsLst>
              <a:lin ang="78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7" name="Content Placeholder 13" descr="table">
            <a:extLst>
              <a:ext uri="{FF2B5EF4-FFF2-40B4-BE49-F238E27FC236}">
                <a16:creationId xmlns:a16="http://schemas.microsoft.com/office/drawing/2014/main" id="{BFAC5789-2454-4E8D-9998-A40B107348F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24290827"/>
              </p:ext>
            </p:extLst>
          </p:nvPr>
        </p:nvGraphicFramePr>
        <p:xfrm>
          <a:off x="836613" y="2811463"/>
          <a:ext cx="4946669" cy="2406096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895608">
                  <a:extLst>
                    <a:ext uri="{9D8B030D-6E8A-4147-A177-3AD203B41FA5}">
                      <a16:colId xmlns:a16="http://schemas.microsoft.com/office/drawing/2014/main" val="513111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05673469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3446947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769587021"/>
                    </a:ext>
                  </a:extLst>
                </a:gridCol>
                <a:gridCol w="1135061">
                  <a:extLst>
                    <a:ext uri="{9D8B030D-6E8A-4147-A177-3AD203B41FA5}">
                      <a16:colId xmlns:a16="http://schemas.microsoft.com/office/drawing/2014/main" val="1352029230"/>
                    </a:ext>
                  </a:extLst>
                </a:gridCol>
              </a:tblGrid>
              <a:tr h="475931">
                <a:tc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Clients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Orders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Gross Revenue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/>
                        <a:t>Net Revenue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3531251103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20XX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1100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$10,000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$7,000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884516094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20XX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$20,000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$16,000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2044594024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20XX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30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300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$30,000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$25,000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671778015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20XX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40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400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$40,000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$30,000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839174535"/>
                  </a:ext>
                </a:extLst>
              </a:tr>
              <a:tr h="38603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20XX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50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500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$50,000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$40,000</a:t>
                      </a:r>
                      <a:endParaRPr lang="ru-RU" sz="1200" dirty="0">
                        <a:solidFill>
                          <a:srgbClr val="000000">
                            <a:alpha val="70000"/>
                          </a:srgbClr>
                        </a:solidFill>
                      </a:endParaRPr>
                    </a:p>
                  </a:txBody>
                  <a:tcPr marL="95186" marR="95186" marT="47593" marB="47593" anchor="ctr"/>
                </a:tc>
                <a:extLst>
                  <a:ext uri="{0D108BD9-81ED-4DB2-BD59-A6C34878D82A}">
                    <a16:rowId xmlns:a16="http://schemas.microsoft.com/office/drawing/2014/main" val="78674758"/>
                  </a:ext>
                </a:extLst>
              </a:tr>
            </a:tbl>
          </a:graphicData>
        </a:graphic>
      </p:graphicFrame>
      <p:graphicFrame>
        <p:nvGraphicFramePr>
          <p:cNvPr id="8" name="Content Placeholder 17" descr="Chart">
            <a:extLst>
              <a:ext uri="{FF2B5EF4-FFF2-40B4-BE49-F238E27FC236}">
                <a16:creationId xmlns:a16="http://schemas.microsoft.com/office/drawing/2014/main" id="{0CF36AFD-98F8-48F9-AEB2-4C72DAEDAC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09084813"/>
              </p:ext>
            </p:extLst>
          </p:nvPr>
        </p:nvGraphicFramePr>
        <p:xfrm>
          <a:off x="6494463" y="2811463"/>
          <a:ext cx="4821237" cy="266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 descr="nvrd_logo 2018-UNdated-071718.png"/>
          <p:cNvPicPr>
            <a:picLocks noChangeAspect="1"/>
          </p:cNvPicPr>
          <p:nvPr userDrawn="1"/>
        </p:nvPicPr>
        <p:blipFill>
          <a:blip r:embed="rId4"/>
          <a:srcRect b="26316"/>
          <a:stretch>
            <a:fillRect/>
          </a:stretch>
        </p:blipFill>
        <p:spPr>
          <a:xfrm>
            <a:off x="5377917" y="5776319"/>
            <a:ext cx="1516003" cy="111710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826339" y="5887186"/>
            <a:ext cx="39569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chemeClr val="bg2"/>
                </a:solidFill>
              </a:rPr>
              <a:t>9.24.19</a:t>
            </a:r>
            <a:endParaRPr lang="en-US" sz="7700" dirty="0">
              <a:solidFill>
                <a:schemeClr val="bg2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435558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78888" y="750455"/>
            <a:ext cx="9038907" cy="536252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 userDrawn="1"/>
        </p:nvGrpSpPr>
        <p:grpSpPr>
          <a:xfrm>
            <a:off x="0" y="1308563"/>
            <a:ext cx="9272994" cy="5607951"/>
            <a:chOff x="1166223" y="1285473"/>
            <a:chExt cx="9272994" cy="5607951"/>
          </a:xfrm>
        </p:grpSpPr>
        <p:pic>
          <p:nvPicPr>
            <p:cNvPr id="35" name="Picture 34" descr="53293068_m-lt.jpg"/>
            <p:cNvPicPr>
              <a:picLocks noChangeAspect="1"/>
            </p:cNvPicPr>
            <p:nvPr userDrawn="1"/>
          </p:nvPicPr>
          <p:blipFill>
            <a:blip r:embed="rId2"/>
            <a:srcRect l="23923" t="28708"/>
            <a:stretch>
              <a:fillRect/>
            </a:stretch>
          </p:blipFill>
          <p:spPr>
            <a:xfrm>
              <a:off x="1166223" y="1285473"/>
              <a:ext cx="9272994" cy="559576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 userDrawn="1"/>
          </p:nvSpPr>
          <p:spPr>
            <a:xfrm flipV="1">
              <a:off x="3636893" y="1286705"/>
              <a:ext cx="6802324" cy="56067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 userDrawn="1"/>
        </p:nvGrpSpPr>
        <p:grpSpPr>
          <a:xfrm>
            <a:off x="-238190" y="-442195"/>
            <a:ext cx="13034056" cy="7730063"/>
            <a:chOff x="-238190" y="-442195"/>
            <a:chExt cx="13034056" cy="7730063"/>
          </a:xfrm>
        </p:grpSpPr>
        <p:grpSp>
          <p:nvGrpSpPr>
            <p:cNvPr id="38" name="Group 21"/>
            <p:cNvGrpSpPr/>
            <p:nvPr userDrawn="1"/>
          </p:nvGrpSpPr>
          <p:grpSpPr>
            <a:xfrm flipH="1">
              <a:off x="1338328" y="-442195"/>
              <a:ext cx="11457538" cy="6218514"/>
              <a:chOff x="-524251" y="-442195"/>
              <a:chExt cx="11457538" cy="6218514"/>
            </a:xfrm>
          </p:grpSpPr>
          <p:sp>
            <p:nvSpPr>
              <p:cNvPr id="42" name="5-Point Star 41"/>
              <p:cNvSpPr/>
              <p:nvPr userDrawn="1"/>
            </p:nvSpPr>
            <p:spPr>
              <a:xfrm>
                <a:off x="-524251" y="-442195"/>
                <a:ext cx="3712304" cy="3272615"/>
              </a:xfrm>
              <a:prstGeom prst="star5">
                <a:avLst/>
              </a:prstGeom>
              <a:gradFill flip="none" rotWithShape="1">
                <a:gsLst>
                  <a:gs pos="34000">
                    <a:schemeClr val="accent4">
                      <a:alpha val="0"/>
                    </a:schemeClr>
                  </a:gs>
                  <a:gs pos="77000">
                    <a:schemeClr val="accent4">
                      <a:alpha val="14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5-Point Star 42"/>
              <p:cNvSpPr/>
              <p:nvPr userDrawn="1"/>
            </p:nvSpPr>
            <p:spPr>
              <a:xfrm>
                <a:off x="-524251" y="889000"/>
                <a:ext cx="1944308" cy="1648419"/>
              </a:xfrm>
              <a:prstGeom prst="star5">
                <a:avLst/>
              </a:prstGeom>
              <a:gradFill flip="none" rotWithShape="1">
                <a:gsLst>
                  <a:gs pos="0">
                    <a:schemeClr val="accent6">
                      <a:alpha val="37000"/>
                    </a:schemeClr>
                  </a:gs>
                  <a:gs pos="77000">
                    <a:schemeClr val="accent6">
                      <a:alpha val="0"/>
                    </a:schemeClr>
                  </a:gs>
                </a:gsLst>
                <a:lin ang="786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 userDrawn="1"/>
            </p:nvSpPr>
            <p:spPr>
              <a:xfrm>
                <a:off x="0" y="1286707"/>
                <a:ext cx="10933287" cy="4489612"/>
              </a:xfrm>
              <a:prstGeom prst="rect">
                <a:avLst/>
              </a:prstGeom>
              <a:gradFill>
                <a:gsLst>
                  <a:gs pos="0">
                    <a:schemeClr val="accent4">
                      <a:alpha val="9000"/>
                    </a:schemeClr>
                  </a:gs>
                  <a:gs pos="31000">
                    <a:schemeClr val="accent6">
                      <a:alpha val="0"/>
                    </a:schemeClr>
                  </a:gs>
                </a:gsLst>
                <a:lin ang="402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/>
            <p:cNvSpPr/>
            <p:nvPr userDrawn="1"/>
          </p:nvSpPr>
          <p:spPr>
            <a:xfrm flipH="1">
              <a:off x="1255538" y="1764963"/>
              <a:ext cx="10933287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 userDrawn="1"/>
          </p:nvSpPr>
          <p:spPr>
            <a:xfrm rot="10800000" flipH="1">
              <a:off x="0" y="1975558"/>
              <a:ext cx="12018534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5-Point Star 40"/>
            <p:cNvSpPr/>
            <p:nvPr userDrawn="1"/>
          </p:nvSpPr>
          <p:spPr>
            <a:xfrm flipH="1">
              <a:off x="-238190" y="5480843"/>
              <a:ext cx="2265056" cy="1807025"/>
            </a:xfrm>
            <a:prstGeom prst="star5">
              <a:avLst/>
            </a:prstGeom>
            <a:gradFill flip="none" rotWithShape="1">
              <a:gsLst>
                <a:gs pos="26000">
                  <a:schemeClr val="bg1"/>
                </a:gs>
                <a:gs pos="68000">
                  <a:schemeClr val="bg1">
                    <a:alpha val="24000"/>
                  </a:schemeClr>
                </a:gs>
              </a:gsLst>
              <a:lin ang="78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nvrd_logo 2018-UNdated-071718.png"/>
          <p:cNvPicPr>
            <a:picLocks noChangeAspect="1"/>
          </p:cNvPicPr>
          <p:nvPr userDrawn="1"/>
        </p:nvPicPr>
        <p:blipFill>
          <a:blip r:embed="rId3"/>
          <a:srcRect b="26316"/>
          <a:stretch>
            <a:fillRect/>
          </a:stretch>
        </p:blipFill>
        <p:spPr>
          <a:xfrm>
            <a:off x="5377917" y="5776319"/>
            <a:ext cx="1516003" cy="111710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9325840" cy="658296"/>
          </a:xfrm>
          <a:prstGeom prst="rect">
            <a:avLst/>
          </a:prstGeom>
        </p:spPr>
        <p:txBody>
          <a:bodyPr lIns="36000" tIns="0" rIns="0" bIns="0"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237179"/>
            <a:ext cx="2642616" cy="153913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706003" y="4237179"/>
            <a:ext cx="6441297" cy="153913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0273"/>
            <a:ext cx="11274552" cy="297872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826339" y="5887186"/>
            <a:ext cx="39569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chemeClr val="bg1">
                    <a:lumMod val="95000"/>
                  </a:schemeClr>
                </a:solidFill>
              </a:rPr>
              <a:t>9.24.19</a:t>
            </a:r>
            <a:endParaRPr lang="en-US" sz="77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 userDrawn="1"/>
        </p:nvGrpSpPr>
        <p:grpSpPr>
          <a:xfrm>
            <a:off x="0" y="1308563"/>
            <a:ext cx="9272994" cy="5607951"/>
            <a:chOff x="1166223" y="1285473"/>
            <a:chExt cx="9272994" cy="5607951"/>
          </a:xfrm>
        </p:grpSpPr>
        <p:pic>
          <p:nvPicPr>
            <p:cNvPr id="23" name="Picture 22" descr="53293068_m-lt.jpg"/>
            <p:cNvPicPr>
              <a:picLocks noChangeAspect="1"/>
            </p:cNvPicPr>
            <p:nvPr userDrawn="1"/>
          </p:nvPicPr>
          <p:blipFill>
            <a:blip r:embed="rId2"/>
            <a:srcRect l="23923" t="28708"/>
            <a:stretch>
              <a:fillRect/>
            </a:stretch>
          </p:blipFill>
          <p:spPr>
            <a:xfrm>
              <a:off x="1166223" y="1285473"/>
              <a:ext cx="9272994" cy="5595769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 userDrawn="1"/>
          </p:nvSpPr>
          <p:spPr>
            <a:xfrm flipV="1">
              <a:off x="3636893" y="1286705"/>
              <a:ext cx="6802324" cy="56067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 userDrawn="1"/>
        </p:nvGrpSpPr>
        <p:grpSpPr>
          <a:xfrm>
            <a:off x="-238190" y="-442195"/>
            <a:ext cx="13034056" cy="7730063"/>
            <a:chOff x="-238190" y="-442195"/>
            <a:chExt cx="13034056" cy="7730063"/>
          </a:xfrm>
        </p:grpSpPr>
        <p:grpSp>
          <p:nvGrpSpPr>
            <p:cNvPr id="39" name="Group 21"/>
            <p:cNvGrpSpPr/>
            <p:nvPr userDrawn="1"/>
          </p:nvGrpSpPr>
          <p:grpSpPr>
            <a:xfrm flipH="1">
              <a:off x="1338328" y="-442195"/>
              <a:ext cx="11457538" cy="6218514"/>
              <a:chOff x="-524251" y="-442195"/>
              <a:chExt cx="11457538" cy="6218514"/>
            </a:xfrm>
          </p:grpSpPr>
          <p:sp>
            <p:nvSpPr>
              <p:cNvPr id="43" name="5-Point Star 42"/>
              <p:cNvSpPr/>
              <p:nvPr userDrawn="1"/>
            </p:nvSpPr>
            <p:spPr>
              <a:xfrm>
                <a:off x="-524251" y="-442195"/>
                <a:ext cx="3712304" cy="3272615"/>
              </a:xfrm>
              <a:prstGeom prst="star5">
                <a:avLst/>
              </a:prstGeom>
              <a:gradFill flip="none" rotWithShape="1">
                <a:gsLst>
                  <a:gs pos="34000">
                    <a:schemeClr val="accent4">
                      <a:alpha val="0"/>
                    </a:schemeClr>
                  </a:gs>
                  <a:gs pos="77000">
                    <a:schemeClr val="accent4">
                      <a:alpha val="14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5-Point Star 43"/>
              <p:cNvSpPr/>
              <p:nvPr userDrawn="1"/>
            </p:nvSpPr>
            <p:spPr>
              <a:xfrm>
                <a:off x="-524251" y="889000"/>
                <a:ext cx="1944308" cy="1648419"/>
              </a:xfrm>
              <a:prstGeom prst="star5">
                <a:avLst/>
              </a:prstGeom>
              <a:gradFill flip="none" rotWithShape="1">
                <a:gsLst>
                  <a:gs pos="0">
                    <a:schemeClr val="accent6">
                      <a:alpha val="37000"/>
                    </a:schemeClr>
                  </a:gs>
                  <a:gs pos="77000">
                    <a:schemeClr val="accent6">
                      <a:alpha val="0"/>
                    </a:schemeClr>
                  </a:gs>
                </a:gsLst>
                <a:lin ang="786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 userDrawn="1"/>
            </p:nvSpPr>
            <p:spPr>
              <a:xfrm>
                <a:off x="0" y="1286707"/>
                <a:ext cx="10933287" cy="4489612"/>
              </a:xfrm>
              <a:prstGeom prst="rect">
                <a:avLst/>
              </a:prstGeom>
              <a:gradFill>
                <a:gsLst>
                  <a:gs pos="0">
                    <a:schemeClr val="accent4">
                      <a:alpha val="9000"/>
                    </a:schemeClr>
                  </a:gs>
                  <a:gs pos="31000">
                    <a:schemeClr val="accent6">
                      <a:alpha val="0"/>
                    </a:schemeClr>
                  </a:gs>
                </a:gsLst>
                <a:lin ang="402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/>
            <p:cNvSpPr/>
            <p:nvPr userDrawn="1"/>
          </p:nvSpPr>
          <p:spPr>
            <a:xfrm flipH="1">
              <a:off x="1255538" y="1764963"/>
              <a:ext cx="10933287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 userDrawn="1"/>
          </p:nvSpPr>
          <p:spPr>
            <a:xfrm rot="10800000" flipH="1">
              <a:off x="0" y="1975558"/>
              <a:ext cx="12018534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5-Point Star 41"/>
            <p:cNvSpPr/>
            <p:nvPr userDrawn="1"/>
          </p:nvSpPr>
          <p:spPr>
            <a:xfrm flipH="1">
              <a:off x="-238190" y="5480843"/>
              <a:ext cx="2265056" cy="1807025"/>
            </a:xfrm>
            <a:prstGeom prst="star5">
              <a:avLst/>
            </a:prstGeom>
            <a:gradFill flip="none" rotWithShape="1">
              <a:gsLst>
                <a:gs pos="26000">
                  <a:schemeClr val="bg1"/>
                </a:gs>
                <a:gs pos="68000">
                  <a:schemeClr val="bg1">
                    <a:alpha val="24000"/>
                  </a:schemeClr>
                </a:gs>
              </a:gsLst>
              <a:lin ang="78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 descr="nvrd_logo 2018-UNdated-071718.png"/>
          <p:cNvPicPr>
            <a:picLocks noChangeAspect="1"/>
          </p:cNvPicPr>
          <p:nvPr userDrawn="1"/>
        </p:nvPicPr>
        <p:blipFill>
          <a:blip r:embed="rId3"/>
          <a:srcRect b="26316"/>
          <a:stretch>
            <a:fillRect/>
          </a:stretch>
        </p:blipFill>
        <p:spPr>
          <a:xfrm>
            <a:off x="5377917" y="5776319"/>
            <a:ext cx="1516003" cy="111710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68163" y="2921002"/>
            <a:ext cx="3071204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68163" y="3302100"/>
            <a:ext cx="3071204" cy="2055334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435558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8201" y="2259106"/>
            <a:ext cx="3641329" cy="309832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081813" y="2921002"/>
            <a:ext cx="3355374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81813" y="3302100"/>
            <a:ext cx="3355373" cy="2055334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78888" y="750455"/>
            <a:ext cx="9038907" cy="536252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826339" y="5887186"/>
            <a:ext cx="39569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chemeClr val="bg1">
                    <a:lumMod val="95000"/>
                  </a:schemeClr>
                </a:solidFill>
              </a:rPr>
              <a:t>9.24.19</a:t>
            </a:r>
            <a:endParaRPr lang="en-US" sz="77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309797"/>
            <a:ext cx="12188825" cy="5548203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2000">
                <a:schemeClr val="accent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 userDrawn="1"/>
        </p:nvGrpSpPr>
        <p:grpSpPr>
          <a:xfrm flipH="1">
            <a:off x="1338328" y="-442195"/>
            <a:ext cx="11457538" cy="6218514"/>
            <a:chOff x="-524251" y="-442195"/>
            <a:chExt cx="11457538" cy="6218514"/>
          </a:xfrm>
        </p:grpSpPr>
        <p:sp>
          <p:nvSpPr>
            <p:cNvPr id="31" name="5-Point Star 30"/>
            <p:cNvSpPr/>
            <p:nvPr userDrawn="1"/>
          </p:nvSpPr>
          <p:spPr>
            <a:xfrm>
              <a:off x="-524251" y="-442195"/>
              <a:ext cx="3712304" cy="3272615"/>
            </a:xfrm>
            <a:prstGeom prst="star5">
              <a:avLst/>
            </a:prstGeom>
            <a:gradFill flip="none" rotWithShape="1">
              <a:gsLst>
                <a:gs pos="34000">
                  <a:schemeClr val="accent4">
                    <a:alpha val="0"/>
                  </a:schemeClr>
                </a:gs>
                <a:gs pos="77000">
                  <a:schemeClr val="accent4">
                    <a:alpha val="14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/>
            <p:cNvSpPr/>
            <p:nvPr userDrawn="1"/>
          </p:nvSpPr>
          <p:spPr>
            <a:xfrm>
              <a:off x="-524251" y="889000"/>
              <a:ext cx="1944308" cy="1648419"/>
            </a:xfrm>
            <a:prstGeom prst="star5">
              <a:avLst/>
            </a:prstGeom>
            <a:gradFill flip="none" rotWithShape="1">
              <a:gsLst>
                <a:gs pos="0">
                  <a:schemeClr val="accent6">
                    <a:alpha val="37000"/>
                  </a:schemeClr>
                </a:gs>
                <a:gs pos="77000">
                  <a:schemeClr val="accent6">
                    <a:alpha val="0"/>
                  </a:schemeClr>
                </a:gs>
              </a:gsLst>
              <a:lin ang="78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1286707"/>
              <a:ext cx="10933287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nvrd_logo 2018-UNdated-071718.png"/>
          <p:cNvPicPr>
            <a:picLocks noChangeAspect="1"/>
          </p:cNvPicPr>
          <p:nvPr userDrawn="1"/>
        </p:nvPicPr>
        <p:blipFill>
          <a:blip r:embed="rId2"/>
          <a:srcRect b="26316"/>
          <a:stretch>
            <a:fillRect/>
          </a:stretch>
        </p:blipFill>
        <p:spPr>
          <a:xfrm>
            <a:off x="5377917" y="5776319"/>
            <a:ext cx="1516003" cy="111710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826339" y="5887186"/>
            <a:ext cx="39569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rgbClr val="AC0000"/>
                </a:solidFill>
              </a:rPr>
              <a:t>9.24.19</a:t>
            </a:r>
            <a:endParaRPr lang="en-US" sz="7700" dirty="0">
              <a:solidFill>
                <a:srgbClr val="AC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8888" y="750455"/>
            <a:ext cx="9038907" cy="536252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613" y="1436792"/>
            <a:ext cx="10565938" cy="433952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09797"/>
            <a:ext cx="12188825" cy="554820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7000">
                <a:schemeClr val="accent4"/>
              </a:gs>
            </a:gsLst>
            <a:lin ang="12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9"/>
          <p:cNvGrpSpPr/>
          <p:nvPr userDrawn="1"/>
        </p:nvGrpSpPr>
        <p:grpSpPr>
          <a:xfrm flipH="1">
            <a:off x="1338328" y="-442195"/>
            <a:ext cx="11457538" cy="6218514"/>
            <a:chOff x="-524251" y="-442195"/>
            <a:chExt cx="11457538" cy="6218514"/>
          </a:xfrm>
        </p:grpSpPr>
        <p:sp>
          <p:nvSpPr>
            <p:cNvPr id="31" name="5-Point Star 30"/>
            <p:cNvSpPr/>
            <p:nvPr userDrawn="1"/>
          </p:nvSpPr>
          <p:spPr>
            <a:xfrm>
              <a:off x="-524251" y="-442195"/>
              <a:ext cx="3712304" cy="3272615"/>
            </a:xfrm>
            <a:prstGeom prst="star5">
              <a:avLst/>
            </a:prstGeom>
            <a:gradFill flip="none" rotWithShape="1">
              <a:gsLst>
                <a:gs pos="34000">
                  <a:schemeClr val="accent4">
                    <a:alpha val="0"/>
                  </a:schemeClr>
                </a:gs>
                <a:gs pos="77000">
                  <a:schemeClr val="accent4">
                    <a:alpha val="14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/>
            <p:cNvSpPr/>
            <p:nvPr userDrawn="1"/>
          </p:nvSpPr>
          <p:spPr>
            <a:xfrm>
              <a:off x="-524251" y="889000"/>
              <a:ext cx="1944308" cy="1648419"/>
            </a:xfrm>
            <a:prstGeom prst="star5">
              <a:avLst/>
            </a:prstGeom>
            <a:gradFill flip="none" rotWithShape="1">
              <a:gsLst>
                <a:gs pos="0">
                  <a:schemeClr val="accent6">
                    <a:alpha val="37000"/>
                  </a:schemeClr>
                </a:gs>
                <a:gs pos="77000">
                  <a:schemeClr val="accent6">
                    <a:alpha val="0"/>
                  </a:schemeClr>
                </a:gs>
              </a:gsLst>
              <a:lin ang="78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>
              <a:off x="0" y="1286707"/>
              <a:ext cx="10933287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nvrd_logo 2018-UNdated-071718.png"/>
          <p:cNvPicPr>
            <a:picLocks noChangeAspect="1"/>
          </p:cNvPicPr>
          <p:nvPr userDrawn="1"/>
        </p:nvPicPr>
        <p:blipFill>
          <a:blip r:embed="rId2"/>
          <a:srcRect b="26316"/>
          <a:stretch>
            <a:fillRect/>
          </a:stretch>
        </p:blipFill>
        <p:spPr>
          <a:xfrm>
            <a:off x="5377917" y="5776319"/>
            <a:ext cx="1516003" cy="111710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826339" y="5887186"/>
            <a:ext cx="39569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chemeClr val="accent6">
                    <a:lumMod val="75000"/>
                  </a:schemeClr>
                </a:solidFill>
              </a:rPr>
              <a:t>9.24.19</a:t>
            </a:r>
            <a:endParaRPr lang="en-US" sz="7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8888" y="750455"/>
            <a:ext cx="9038907" cy="536252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613" y="1436792"/>
            <a:ext cx="10565938" cy="433952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238190" y="-442195"/>
            <a:ext cx="13034056" cy="7730063"/>
            <a:chOff x="-238190" y="-442195"/>
            <a:chExt cx="13034056" cy="7730063"/>
          </a:xfrm>
        </p:grpSpPr>
        <p:grpSp>
          <p:nvGrpSpPr>
            <p:cNvPr id="19" name="Group 21"/>
            <p:cNvGrpSpPr/>
            <p:nvPr userDrawn="1"/>
          </p:nvGrpSpPr>
          <p:grpSpPr>
            <a:xfrm flipH="1">
              <a:off x="-1" y="-442195"/>
              <a:ext cx="12795867" cy="6218514"/>
              <a:chOff x="-524251" y="-442195"/>
              <a:chExt cx="12795867" cy="6218514"/>
            </a:xfrm>
          </p:grpSpPr>
          <p:sp>
            <p:nvSpPr>
              <p:cNvPr id="23" name="5-Point Star 22"/>
              <p:cNvSpPr/>
              <p:nvPr userDrawn="1"/>
            </p:nvSpPr>
            <p:spPr>
              <a:xfrm>
                <a:off x="-524251" y="-442195"/>
                <a:ext cx="3712304" cy="3272615"/>
              </a:xfrm>
              <a:prstGeom prst="star5">
                <a:avLst/>
              </a:prstGeom>
              <a:gradFill flip="none" rotWithShape="1">
                <a:gsLst>
                  <a:gs pos="34000">
                    <a:schemeClr val="accent4">
                      <a:alpha val="0"/>
                    </a:schemeClr>
                  </a:gs>
                  <a:gs pos="77000">
                    <a:schemeClr val="accent4">
                      <a:alpha val="14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5-Point Star 23"/>
              <p:cNvSpPr/>
              <p:nvPr userDrawn="1"/>
            </p:nvSpPr>
            <p:spPr>
              <a:xfrm>
                <a:off x="-524251" y="889000"/>
                <a:ext cx="1944308" cy="1648419"/>
              </a:xfrm>
              <a:prstGeom prst="star5">
                <a:avLst/>
              </a:prstGeom>
              <a:gradFill flip="none" rotWithShape="1">
                <a:gsLst>
                  <a:gs pos="0">
                    <a:schemeClr val="accent6">
                      <a:alpha val="37000"/>
                    </a:schemeClr>
                  </a:gs>
                  <a:gs pos="77000">
                    <a:schemeClr val="accent6">
                      <a:alpha val="0"/>
                    </a:schemeClr>
                  </a:gs>
                </a:gsLst>
                <a:lin ang="786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 userDrawn="1"/>
            </p:nvSpPr>
            <p:spPr>
              <a:xfrm>
                <a:off x="1" y="1286707"/>
                <a:ext cx="12271615" cy="4489612"/>
              </a:xfrm>
              <a:prstGeom prst="rect">
                <a:avLst/>
              </a:prstGeom>
              <a:gradFill>
                <a:gsLst>
                  <a:gs pos="0">
                    <a:schemeClr val="accent4">
                      <a:alpha val="9000"/>
                    </a:schemeClr>
                  </a:gs>
                  <a:gs pos="35000">
                    <a:schemeClr val="accent6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Rectangle 19"/>
            <p:cNvSpPr/>
            <p:nvPr userDrawn="1"/>
          </p:nvSpPr>
          <p:spPr>
            <a:xfrm flipH="1">
              <a:off x="1255538" y="1764963"/>
              <a:ext cx="10933287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H="1">
              <a:off x="0" y="1975558"/>
              <a:ext cx="12018534" cy="4489612"/>
            </a:xfrm>
            <a:prstGeom prst="rect">
              <a:avLst/>
            </a:prstGeom>
            <a:gradFill>
              <a:gsLst>
                <a:gs pos="0">
                  <a:schemeClr val="accent4">
                    <a:alpha val="9000"/>
                  </a:schemeClr>
                </a:gs>
                <a:gs pos="31000">
                  <a:schemeClr val="accent6">
                    <a:alpha val="0"/>
                  </a:schemeClr>
                </a:gs>
              </a:gsLst>
              <a:lin ang="402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 userDrawn="1"/>
          </p:nvSpPr>
          <p:spPr>
            <a:xfrm flipH="1">
              <a:off x="-238190" y="5480843"/>
              <a:ext cx="2265056" cy="1807025"/>
            </a:xfrm>
            <a:prstGeom prst="star5">
              <a:avLst/>
            </a:prstGeom>
            <a:gradFill flip="none" rotWithShape="1">
              <a:gsLst>
                <a:gs pos="26000">
                  <a:schemeClr val="bg1"/>
                </a:gs>
                <a:gs pos="68000">
                  <a:schemeClr val="bg1">
                    <a:alpha val="24000"/>
                  </a:schemeClr>
                </a:gs>
              </a:gsLst>
              <a:lin ang="786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vrd_logo 2018-UNdated-071718.png"/>
          <p:cNvPicPr>
            <a:picLocks noChangeAspect="1"/>
          </p:cNvPicPr>
          <p:nvPr userDrawn="1"/>
        </p:nvPicPr>
        <p:blipFill>
          <a:blip r:embed="rId2"/>
          <a:srcRect b="26316"/>
          <a:stretch>
            <a:fillRect/>
          </a:stretch>
        </p:blipFill>
        <p:spPr>
          <a:xfrm>
            <a:off x="5377917" y="5776319"/>
            <a:ext cx="1516003" cy="111710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888" y="750455"/>
            <a:ext cx="9038907" cy="536252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613" y="1436793"/>
            <a:ext cx="10565938" cy="4151208"/>
          </a:xfrm>
        </p:spPr>
        <p:txBody>
          <a:bodyPr lIns="36000" tIns="0" rIns="0" bIns="0">
            <a:normAutofit/>
          </a:bodyPr>
          <a:lstStyle>
            <a:lvl1pPr marL="0" indent="-274320">
              <a:buFont typeface="Wingdings" charset="2"/>
              <a:buChar char="§"/>
              <a:defRPr sz="2000">
                <a:solidFill>
                  <a:schemeClr val="tx2"/>
                </a:solidFill>
              </a:defRPr>
            </a:lvl1pPr>
            <a:lvl2pPr marL="457200" indent="-274320">
              <a:buFont typeface="Lucida Grande"/>
              <a:buChar char="–"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826339" y="5887186"/>
            <a:ext cx="395694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chemeClr val="bg1">
                    <a:lumMod val="95000"/>
                  </a:schemeClr>
                </a:solidFill>
              </a:rPr>
              <a:t>9.24.19</a:t>
            </a:r>
            <a:endParaRPr lang="en-US" sz="77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77833"/>
            <a:ext cx="10741184" cy="4748331"/>
          </a:xfrm>
          <a:prstGeom prst="rect">
            <a:avLst/>
          </a:prstGeom>
        </p:spPr>
        <p:txBody>
          <a:bodyPr vert="horz" lIns="102257" tIns="51129" rIns="102257" bIns="5112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4826" y="6254575"/>
            <a:ext cx="477764" cy="365125"/>
          </a:xfrm>
          <a:prstGeom prst="rect">
            <a:avLst/>
          </a:prstGeom>
        </p:spPr>
        <p:txBody>
          <a:bodyPr vert="horz" lIns="102257" tIns="51129" rIns="102257" bIns="5112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4489D-6DFA-9147-8F97-F8482F0D5B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65" r:id="rId8"/>
    <p:sldLayoutId id="2147483654" r:id="rId9"/>
    <p:sldLayoutId id="2147483655" r:id="rId10"/>
    <p:sldLayoutId id="2147483669" r:id="rId11"/>
    <p:sldLayoutId id="2147483662" r:id="rId12"/>
    <p:sldLayoutId id="2147483666" r:id="rId13"/>
    <p:sldLayoutId id="2147483667" r:id="rId14"/>
    <p:sldLayoutId id="2147483668" r:id="rId15"/>
    <p:sldLayoutId id="2147483663" r:id="rId16"/>
  </p:sldLayoutIdLst>
  <p:hf hdr="0" ftr="0" dt="0"/>
  <p:txStyles>
    <p:titleStyle>
      <a:lvl1pPr algn="l" defTabSz="511287" rtl="0" eaLnBrk="1" latinLnBrk="0" hangingPunct="1">
        <a:spcBef>
          <a:spcPct val="0"/>
        </a:spcBef>
        <a:buNone/>
        <a:defRPr sz="2400" kern="1200">
          <a:solidFill>
            <a:schemeClr val="accent5"/>
          </a:solidFill>
          <a:latin typeface="Rockwell Extra Bold"/>
          <a:ea typeface="+mj-ea"/>
          <a:cs typeface="Rockwell Extra Bold"/>
        </a:defRPr>
      </a:lvl1pPr>
    </p:titleStyle>
    <p:bodyStyle>
      <a:lvl1pPr marL="383465" indent="-383465" algn="l" defTabSz="511287" rtl="0" eaLnBrk="1" latinLnBrk="0" hangingPunct="1">
        <a:spcBef>
          <a:spcPct val="20000"/>
        </a:spcBef>
        <a:buClr>
          <a:schemeClr val="accent4"/>
        </a:buClr>
        <a:buFont typeface="Wingdings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830841" indent="-319554" algn="l" defTabSz="511287" rtl="0" eaLnBrk="1" latinLnBrk="0" hangingPunct="1">
        <a:spcBef>
          <a:spcPct val="20000"/>
        </a:spcBef>
        <a:buClr>
          <a:schemeClr val="accent4"/>
        </a:buClr>
        <a:buFont typeface="Lucida Grande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278217" indent="-255643" algn="l" defTabSz="511287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789504" indent="-255643" algn="l" defTabSz="511287" rtl="0" eaLnBrk="1" latinLnBrk="0" hangingPunct="1">
        <a:spcBef>
          <a:spcPct val="20000"/>
        </a:spcBef>
        <a:buClr>
          <a:schemeClr val="accent4"/>
        </a:buClr>
        <a:buFont typeface="Courier New"/>
        <a:buChar char="o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300790" indent="-255643" algn="l" defTabSz="511287" rtl="0" eaLnBrk="1" latinLnBrk="0" hangingPunct="1">
        <a:spcBef>
          <a:spcPct val="20000"/>
        </a:spcBef>
        <a:buClr>
          <a:schemeClr val="accent4"/>
        </a:buClr>
        <a:buFont typeface="Wingdings" charset="2"/>
        <a:buChar char="ü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812077" indent="-255643" algn="l" defTabSz="51128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364" indent="-255643" algn="l" defTabSz="51128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651" indent="-255643" algn="l" defTabSz="51128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937" indent="-255643" algn="l" defTabSz="511287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12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87" algn="l" defTabSz="5112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574" algn="l" defTabSz="5112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860" algn="l" defTabSz="5112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147" algn="l" defTabSz="5112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434" algn="l" defTabSz="5112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721" algn="l" defTabSz="5112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9007" algn="l" defTabSz="5112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0294" algn="l" defTabSz="51128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natlvoterregday/" TargetMode="External"/><Relationship Id="rId2" Type="http://schemas.openxmlformats.org/officeDocument/2006/relationships/hyperlink" Target="https://www.facebook.com/natlvoterregday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hyperlink" Target="http://www.nationalvoterregistrationday.org/" TargetMode="External"/><Relationship Id="rId4" Type="http://schemas.openxmlformats.org/officeDocument/2006/relationships/hyperlink" Target="https://twitter.com/natlvoterregda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National Voter </a:t>
            </a:r>
            <a:br>
              <a:rPr lang="en-US" dirty="0" smtClean="0"/>
            </a:br>
            <a:r>
              <a:rPr lang="en-US" dirty="0" smtClean="0"/>
              <a:t>Registration Day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000" dirty="0" smtClean="0"/>
              <a:t>Promoting Your Event</a:t>
            </a:r>
            <a:endParaRPr lang="en-US" sz="6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55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Messaging for 2019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NationalVoterRegistrationDay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43446" y="2626640"/>
            <a:ext cx="5076466" cy="31485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</a:t>
            </a:r>
            <a:r>
              <a:rPr lang="en-US" dirty="0"/>
              <a:t>the </a:t>
            </a:r>
            <a:r>
              <a:rPr lang="en-US" dirty="0" smtClean="0"/>
              <a:t>official </a:t>
            </a:r>
            <a:r>
              <a:rPr lang="en-US" dirty="0"/>
              <a:t>hashtag </a:t>
            </a:r>
            <a:r>
              <a:rPr lang="en-US" dirty="0" smtClean="0"/>
              <a:t>–#</a:t>
            </a:r>
            <a:r>
              <a:rPr lang="en-US" dirty="0" err="1"/>
              <a:t>NationalVoterRegistrationDay</a:t>
            </a:r>
            <a:r>
              <a:rPr lang="en-US" dirty="0"/>
              <a:t> – across </a:t>
            </a:r>
            <a:r>
              <a:rPr lang="en-US" dirty="0" smtClean="0"/>
              <a:t>your </a:t>
            </a:r>
            <a:r>
              <a:rPr lang="en-US" dirty="0"/>
              <a:t>social media accounts. </a:t>
            </a:r>
            <a:r>
              <a:rPr lang="en-US" dirty="0" smtClean="0"/>
              <a:t>Yes, we know it’s long!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Tweets </a:t>
            </a:r>
            <a:r>
              <a:rPr lang="en-US" dirty="0"/>
              <a:t>and Instagram photos with #</a:t>
            </a:r>
            <a:r>
              <a:rPr lang="en-US" dirty="0" err="1"/>
              <a:t>NationalVoterRegistrationDay</a:t>
            </a:r>
            <a:r>
              <a:rPr lang="en-US" dirty="0"/>
              <a:t> will appear on www.NationalVoterRegistrationDay.org in one of two feeds.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Keep </a:t>
            </a:r>
            <a:r>
              <a:rPr lang="en-US" dirty="0"/>
              <a:t>posts nonpartisan and pro-democracy please.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4"/>
          </p:nvPr>
        </p:nvSpPr>
        <p:spPr>
          <a:xfrm>
            <a:off x="838200" y="1435558"/>
            <a:ext cx="10506626" cy="540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the 2019 Communications Toolkit for assets and inspiration to promote your participation, event, and registering to vote!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VoteReady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>
          <a:xfrm>
            <a:off x="6244454" y="2626640"/>
            <a:ext cx="5100372" cy="31485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t’s </a:t>
            </a:r>
            <a:r>
              <a:rPr lang="en-US" dirty="0"/>
              <a:t>up to us to make sure </a:t>
            </a:r>
            <a:r>
              <a:rPr lang="en-US" dirty="0" smtClean="0"/>
              <a:t>eligible </a:t>
            </a:r>
            <a:r>
              <a:rPr lang="en-US" dirty="0"/>
              <a:t>citizens are “vote ready</a:t>
            </a:r>
            <a:r>
              <a:rPr lang="en-US" dirty="0" smtClean="0"/>
              <a:t>.” This means: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Being </a:t>
            </a:r>
            <a:r>
              <a:rPr lang="en-US" dirty="0"/>
              <a:t>registered to vote – whether </a:t>
            </a:r>
            <a:r>
              <a:rPr lang="en-US" dirty="0" smtClean="0"/>
              <a:t>a </a:t>
            </a:r>
            <a:r>
              <a:rPr lang="en-US" dirty="0"/>
              <a:t>new registration or updating an existing one – 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Knowing </a:t>
            </a:r>
            <a:r>
              <a:rPr lang="en-US" dirty="0"/>
              <a:t>where your polling place is, w</a:t>
            </a:r>
            <a:r>
              <a:rPr lang="en-US" dirty="0" smtClean="0"/>
              <a:t>hat </a:t>
            </a:r>
            <a:r>
              <a:rPr lang="en-US" dirty="0"/>
              <a:t>issues are on the </a:t>
            </a:r>
            <a:r>
              <a:rPr lang="en-US" dirty="0" smtClean="0"/>
              <a:t>ballot, and understanding </a:t>
            </a:r>
            <a:r>
              <a:rPr lang="en-US" dirty="0"/>
              <a:t>candidate positions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</a:t>
            </a:r>
            <a:r>
              <a:rPr lang="en-US" dirty="0" smtClean="0"/>
              <a:t>e </a:t>
            </a:r>
            <a:r>
              <a:rPr lang="en-US" dirty="0"/>
              <a:t>sure to </a:t>
            </a:r>
            <a:r>
              <a:rPr lang="en-US" dirty="0" smtClean="0"/>
              <a:t>ask </a:t>
            </a:r>
            <a:r>
              <a:rPr lang="en-US" dirty="0"/>
              <a:t>the question: “Are You #</a:t>
            </a:r>
            <a:r>
              <a:rPr lang="en-US" dirty="0" err="1"/>
              <a:t>VoteReady</a:t>
            </a:r>
            <a:r>
              <a:rPr lang="en-US" dirty="0"/>
              <a:t>?” </a:t>
            </a:r>
            <a:r>
              <a:rPr lang="en-US" dirty="0" smtClean="0"/>
              <a:t>in your promotions and to the voters you register on September 24th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90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1460" y="3521159"/>
            <a:ext cx="9325840" cy="5054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Our Communications Channels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21459" y="4237179"/>
            <a:ext cx="3686373" cy="153913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Our handle across platforms is @</a:t>
            </a:r>
            <a:r>
              <a:rPr lang="en-US" sz="2000" dirty="0" err="1" smtClean="0"/>
              <a:t>natlvoterregday</a:t>
            </a:r>
            <a:endParaRPr lang="en-US" sz="20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idx="13"/>
          </p:nvPr>
        </p:nvSpPr>
        <p:spPr>
          <a:xfrm>
            <a:off x="4876800" y="4237179"/>
            <a:ext cx="5270500" cy="1539139"/>
          </a:xfrm>
        </p:spPr>
        <p:txBody>
          <a:bodyPr>
            <a:normAutofit/>
          </a:bodyPr>
          <a:lstStyle/>
          <a:p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www.facebook.com/natlvoterregday</a:t>
            </a:r>
            <a:endParaRPr lang="en-US" sz="1800" dirty="0" smtClean="0"/>
          </a:p>
          <a:p>
            <a:r>
              <a:rPr lang="en-US" sz="1800" dirty="0">
                <a:hlinkClick r:id="rId3"/>
              </a:rPr>
              <a:t>https://www.instagram.com/natlvoterregday</a:t>
            </a:r>
            <a:r>
              <a:rPr lang="en-US" sz="1800" dirty="0" smtClean="0">
                <a:hlinkClick r:id="rId3"/>
              </a:rPr>
              <a:t>/</a:t>
            </a:r>
            <a:endParaRPr lang="en-US" sz="1800" dirty="0" smtClean="0"/>
          </a:p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smtClean="0">
                <a:hlinkClick r:id="rId4"/>
              </a:rPr>
              <a:t>twitter.com/natlvoterregday</a:t>
            </a:r>
            <a:endParaRPr lang="en-US" sz="1800" dirty="0" smtClean="0"/>
          </a:p>
          <a:p>
            <a:r>
              <a:rPr lang="en-US" sz="1800" dirty="0" smtClean="0">
                <a:hlinkClick r:id="rId5"/>
              </a:rPr>
              <a:t>www.nationalvoterregistrationday.org</a:t>
            </a:r>
            <a:endParaRPr lang="en-US" sz="1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74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091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36745122344_dd01d33ddb_k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5000" b="4375"/>
          <a:stretch>
            <a:fillRect/>
          </a:stretch>
        </p:blipFill>
        <p:spPr>
          <a:xfrm>
            <a:off x="0" y="1285330"/>
            <a:ext cx="12188825" cy="557267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846" y="3045387"/>
            <a:ext cx="10564980" cy="1194112"/>
          </a:xfrm>
        </p:spPr>
        <p:txBody>
          <a:bodyPr/>
          <a:lstStyle/>
          <a:p>
            <a:r>
              <a:rPr lang="en-US" sz="4800" dirty="0" smtClean="0"/>
              <a:t>Promotion Countdown</a:t>
            </a:r>
            <a:endParaRPr lang="en-US" sz="4800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nvrd_logo 2018-UNdated-0717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61" y="286022"/>
            <a:ext cx="1516003" cy="15160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05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Weeks Out – August 27,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6613" y="1436793"/>
            <a:ext cx="6847555" cy="4151208"/>
          </a:xfrm>
        </p:spPr>
        <p:txBody>
          <a:bodyPr/>
          <a:lstStyle/>
          <a:p>
            <a:pPr indent="0">
              <a:buNone/>
            </a:pPr>
            <a:r>
              <a:rPr lang="en-US" b="1" dirty="0" smtClean="0"/>
              <a:t>ANNOUNCE PARTICIPATION</a:t>
            </a:r>
          </a:p>
          <a:p>
            <a:r>
              <a:rPr lang="en-US" dirty="0" smtClean="0"/>
              <a:t>Send </a:t>
            </a:r>
            <a:r>
              <a:rPr lang="en-US" dirty="0"/>
              <a:t>an email to your membership </a:t>
            </a:r>
            <a:r>
              <a:rPr lang="en-US" dirty="0" smtClean="0"/>
              <a:t>lists announcing </a:t>
            </a:r>
            <a:r>
              <a:rPr lang="en-US" dirty="0"/>
              <a:t>your participation </a:t>
            </a:r>
            <a:endParaRPr lang="en-US" dirty="0" smtClean="0"/>
          </a:p>
          <a:p>
            <a:r>
              <a:rPr lang="en-US" dirty="0" smtClean="0"/>
              <a:t>Promote </a:t>
            </a:r>
            <a:r>
              <a:rPr lang="en-US" dirty="0"/>
              <a:t>your </a:t>
            </a:r>
            <a:r>
              <a:rPr lang="en-US" dirty="0" smtClean="0"/>
              <a:t>participation with a press </a:t>
            </a:r>
            <a:r>
              <a:rPr lang="en-US" dirty="0"/>
              <a:t>release and </a:t>
            </a:r>
            <a:r>
              <a:rPr lang="en-US" dirty="0" smtClean="0"/>
              <a:t>social </a:t>
            </a:r>
            <a:r>
              <a:rPr lang="en-US" dirty="0"/>
              <a:t>media promotion.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sample press release and social media posts can be found in the “Resources” section of this packet. </a:t>
            </a:r>
          </a:p>
          <a:p>
            <a:r>
              <a:rPr lang="en-US" dirty="0" smtClean="0"/>
              <a:t>Utilizing </a:t>
            </a:r>
            <a:r>
              <a:rPr lang="en-US" dirty="0"/>
              <a:t>the #</a:t>
            </a:r>
            <a:r>
              <a:rPr lang="en-US" dirty="0" err="1"/>
              <a:t>NationalVoterRegistrationDay</a:t>
            </a:r>
            <a:r>
              <a:rPr lang="en-US" dirty="0"/>
              <a:t> hashtag, reach out to influencers </a:t>
            </a:r>
            <a:r>
              <a:rPr lang="en-US" dirty="0" smtClean="0"/>
              <a:t>and </a:t>
            </a:r>
            <a:r>
              <a:rPr lang="en-US" dirty="0"/>
              <a:t>invite them to participate using the hashtag on September 24. </a:t>
            </a:r>
            <a:endParaRPr lang="en-US" dirty="0" smtClean="0"/>
          </a:p>
          <a:p>
            <a:pPr lvl="1"/>
            <a:r>
              <a:rPr lang="en-US" dirty="0" smtClean="0"/>
              <a:t>Use </a:t>
            </a:r>
            <a:r>
              <a:rPr lang="en-US" dirty="0"/>
              <a:t>the “influencer ask letter”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939" t="13236" r="37096" b="15653"/>
          <a:stretch/>
        </p:blipFill>
        <p:spPr>
          <a:xfrm>
            <a:off x="8134278" y="823496"/>
            <a:ext cx="3688312" cy="47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47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</a:t>
            </a:r>
            <a:r>
              <a:rPr lang="en-US" dirty="0"/>
              <a:t>Weeks Out – </a:t>
            </a:r>
            <a:r>
              <a:rPr lang="en-US" dirty="0" smtClean="0"/>
              <a:t>Sept 3rd, </a:t>
            </a:r>
            <a:r>
              <a:rPr lang="en-US" dirty="0"/>
              <a:t>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6614" y="1436793"/>
            <a:ext cx="5275428" cy="4151208"/>
          </a:xfrm>
        </p:spPr>
        <p:txBody>
          <a:bodyPr/>
          <a:lstStyle/>
          <a:p>
            <a:pPr indent="0">
              <a:buNone/>
            </a:pPr>
            <a:r>
              <a:rPr lang="en-US" b="1" dirty="0" smtClean="0"/>
              <a:t>PROMOTE YOUR EVENT</a:t>
            </a:r>
          </a:p>
          <a:p>
            <a:r>
              <a:rPr lang="en-US" dirty="0"/>
              <a:t>Create a National Voter Registration Day event on the our event tool, then promote the link through your organization’s communications channels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Put up your posters around your building, campus, town, etc.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55" t="4191" r="40518" b="20295"/>
          <a:stretch/>
        </p:blipFill>
        <p:spPr>
          <a:xfrm>
            <a:off x="6495014" y="1436793"/>
            <a:ext cx="5693811" cy="43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0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Weeks Out – </a:t>
            </a:r>
            <a:r>
              <a:rPr lang="en-US" dirty="0" smtClean="0"/>
              <a:t>Sept 10th, </a:t>
            </a:r>
            <a:r>
              <a:rPr lang="en-US" dirty="0"/>
              <a:t>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6614" y="1436793"/>
            <a:ext cx="6574840" cy="4578996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 smtClean="0"/>
              <a:t>PROMOTE YOUR EVENT &amp; REGISTERING TO VOTE</a:t>
            </a:r>
          </a:p>
          <a:p>
            <a:pPr indent="0">
              <a:buNone/>
            </a:pPr>
            <a:r>
              <a:rPr lang="en-US" dirty="0"/>
              <a:t>I</a:t>
            </a:r>
            <a:r>
              <a:rPr lang="en-US" dirty="0" smtClean="0"/>
              <a:t>ncrease frequency </a:t>
            </a:r>
            <a:r>
              <a:rPr lang="en-US" dirty="0"/>
              <a:t>and the sense of urgency around upcoming National Voter Registration Day events. </a:t>
            </a:r>
            <a:endParaRPr lang="en-US" dirty="0" smtClean="0"/>
          </a:p>
          <a:p>
            <a:pPr marL="342900" indent="-342900"/>
            <a:r>
              <a:rPr lang="en-US" dirty="0" smtClean="0"/>
              <a:t>Remind </a:t>
            </a:r>
            <a:r>
              <a:rPr lang="en-US" dirty="0"/>
              <a:t>your membership </a:t>
            </a:r>
            <a:r>
              <a:rPr lang="en-US" dirty="0" smtClean="0"/>
              <a:t>lists by sending </a:t>
            </a:r>
            <a:r>
              <a:rPr lang="en-US" dirty="0"/>
              <a:t>another email </a:t>
            </a:r>
            <a:r>
              <a:rPr lang="en-US" dirty="0" smtClean="0"/>
              <a:t>about </a:t>
            </a:r>
            <a:r>
              <a:rPr lang="en-US" dirty="0"/>
              <a:t>events you are hosting. </a:t>
            </a:r>
            <a:endParaRPr lang="en-US" dirty="0" smtClean="0"/>
          </a:p>
          <a:p>
            <a:pPr marL="800100" lvl="1" indent="-342900"/>
            <a:r>
              <a:rPr lang="en-US" dirty="0" smtClean="0"/>
              <a:t>This </a:t>
            </a:r>
            <a:r>
              <a:rPr lang="en-US" dirty="0"/>
              <a:t>is a good time for you to recruit volunteers and make sure everyone knows all the specifics about your activities. </a:t>
            </a:r>
            <a:endParaRPr lang="en-US" dirty="0" smtClean="0"/>
          </a:p>
          <a:p>
            <a:pPr marL="800100" lvl="1" indent="-342900"/>
            <a:r>
              <a:rPr lang="en-US" dirty="0" smtClean="0"/>
              <a:t>A </a:t>
            </a:r>
            <a:r>
              <a:rPr lang="en-US" dirty="0"/>
              <a:t>sample email is provided in the “Resources” section of </a:t>
            </a:r>
            <a:r>
              <a:rPr lang="en-US" dirty="0" smtClean="0"/>
              <a:t>the toolkit</a:t>
            </a:r>
          </a:p>
          <a:p>
            <a:pPr marL="342900" indent="-342900"/>
            <a:r>
              <a:rPr lang="en-US" dirty="0" smtClean="0"/>
              <a:t>Keep </a:t>
            </a:r>
            <a:r>
              <a:rPr lang="en-US" dirty="0"/>
              <a:t>your followers informed of upcoming events through social </a:t>
            </a:r>
            <a:r>
              <a:rPr lang="en-US" dirty="0" smtClean="0"/>
              <a:t>media</a:t>
            </a:r>
          </a:p>
          <a:p>
            <a:pPr marL="800100" lvl="1" indent="-342900"/>
            <a:r>
              <a:rPr lang="en-US" dirty="0" smtClean="0"/>
              <a:t>Follow </a:t>
            </a:r>
            <a:r>
              <a:rPr lang="en-US" dirty="0"/>
              <a:t>up with influencers. Remind them that the event is just two weeks away, and ensure the date is on their social media calendars for September 24. 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59" y="1211064"/>
            <a:ext cx="4386266" cy="503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4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Week </a:t>
            </a:r>
            <a:r>
              <a:rPr lang="en-US" dirty="0"/>
              <a:t>Out – </a:t>
            </a:r>
            <a:r>
              <a:rPr lang="en-US" dirty="0" smtClean="0"/>
              <a:t>Sept 17th, </a:t>
            </a:r>
            <a:r>
              <a:rPr lang="en-US" dirty="0"/>
              <a:t>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6614" y="1436793"/>
            <a:ext cx="6013365" cy="4578996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 smtClean="0"/>
              <a:t>FINAL PUSH!</a:t>
            </a:r>
          </a:p>
          <a:p>
            <a:pPr marL="342900" indent="-342900"/>
            <a:r>
              <a:rPr lang="en-US" dirty="0" smtClean="0"/>
              <a:t>Alert </a:t>
            </a:r>
            <a:r>
              <a:rPr lang="en-US" dirty="0"/>
              <a:t>the media </a:t>
            </a:r>
            <a:r>
              <a:rPr lang="en-US" dirty="0" smtClean="0"/>
              <a:t>again by sending another </a:t>
            </a:r>
            <a:r>
              <a:rPr lang="en-US" dirty="0"/>
              <a:t>press release or media </a:t>
            </a:r>
            <a:r>
              <a:rPr lang="en-US" dirty="0" smtClean="0"/>
              <a:t>alert. Make </a:t>
            </a:r>
            <a:r>
              <a:rPr lang="en-US" dirty="0"/>
              <a:t>sure they have the details they need. </a:t>
            </a:r>
            <a:endParaRPr lang="en-US" dirty="0" smtClean="0"/>
          </a:p>
          <a:p>
            <a:pPr marL="342900" indent="-342900"/>
            <a:r>
              <a:rPr lang="en-US" dirty="0" smtClean="0"/>
              <a:t>Increase </a:t>
            </a:r>
            <a:r>
              <a:rPr lang="en-US" dirty="0"/>
              <a:t>social media </a:t>
            </a:r>
            <a:r>
              <a:rPr lang="en-US" dirty="0" smtClean="0"/>
              <a:t>posts with </a:t>
            </a:r>
            <a:r>
              <a:rPr lang="en-US" dirty="0"/>
              <a:t>frequent, daily postings to social media and repeated calls to register to vote. </a:t>
            </a:r>
          </a:p>
          <a:p>
            <a:pPr marL="800100" lvl="1" indent="-342900"/>
            <a:r>
              <a:rPr lang="en-US" dirty="0" smtClean="0"/>
              <a:t>Review </a:t>
            </a:r>
            <a:r>
              <a:rPr lang="en-US" dirty="0"/>
              <a:t>our sample social media posts for ideas of how you can keep your followers engaged on Facebook and Twitter. </a:t>
            </a:r>
            <a:endParaRPr lang="en-US" dirty="0" smtClean="0"/>
          </a:p>
          <a:p>
            <a:pPr marL="800100" lvl="1" indent="-342900"/>
            <a:r>
              <a:rPr lang="en-US" dirty="0" smtClean="0"/>
              <a:t>Remember </a:t>
            </a:r>
            <a:r>
              <a:rPr lang="en-US" dirty="0"/>
              <a:t>to promote your specific events and voter registration in general.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0465" y="1839871"/>
            <a:ext cx="5030454" cy="37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86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of National Voter Registration Day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BEFORE Your Event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43446" y="2626639"/>
            <a:ext cx="5076466" cy="32768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Let’s </a:t>
            </a:r>
            <a:r>
              <a:rPr lang="en-US" dirty="0"/>
              <a:t>make </a:t>
            </a:r>
            <a:r>
              <a:rPr lang="en-US" dirty="0" smtClean="0"/>
              <a:t>#</a:t>
            </a:r>
            <a:r>
              <a:rPr lang="en-US" dirty="0" err="1" smtClean="0"/>
              <a:t>NationalVoterRegistrationDay</a:t>
            </a:r>
            <a:r>
              <a:rPr lang="en-US" dirty="0" smtClean="0"/>
              <a:t> </a:t>
            </a:r>
            <a:r>
              <a:rPr lang="en-US" dirty="0"/>
              <a:t>trend </a:t>
            </a:r>
            <a:r>
              <a:rPr lang="en-US" dirty="0" smtClean="0"/>
              <a:t>again this year! Use our sample posts to keep messaging consistent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Invite your membership lists to your </a:t>
            </a:r>
            <a:r>
              <a:rPr lang="en-US" dirty="0" smtClean="0"/>
              <a:t>event or to register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out a final media alert to ensure that your event is getting the coverage it </a:t>
            </a:r>
            <a:r>
              <a:rPr lang="en-US" dirty="0" smtClean="0"/>
              <a:t>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Know </a:t>
            </a:r>
            <a:r>
              <a:rPr lang="en-US" dirty="0"/>
              <a:t>your stuff. Review the talking points included in </a:t>
            </a:r>
            <a:r>
              <a:rPr lang="en-US" dirty="0" smtClean="0"/>
              <a:t>the communications toolkit so you can answer media questions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 dirty="0" smtClean="0"/>
              <a:t>September 24</a:t>
            </a:r>
            <a:r>
              <a:rPr lang="en-US" baseline="30000" dirty="0" smtClean="0"/>
              <a:t>th</a:t>
            </a:r>
            <a:r>
              <a:rPr lang="en-US" dirty="0" smtClean="0"/>
              <a:t>, 2019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5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AFTER Your Event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Take the Post-Event survey and tell us about your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Post photos to social media, give </a:t>
            </a:r>
            <a:r>
              <a:rPr lang="en-US" dirty="0" err="1" smtClean="0"/>
              <a:t>shoutouts</a:t>
            </a:r>
            <a:r>
              <a:rPr lang="en-US" dirty="0" smtClean="0"/>
              <a:t> to partners, volunteers, and voters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Write about your event in your next newsletter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9813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 for Promotion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4"/>
          </p:nvPr>
        </p:nvSpPr>
        <p:spPr>
          <a:xfrm>
            <a:off x="4943541" y="2183848"/>
            <a:ext cx="7192648" cy="3349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 social media…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92842" y="2626640"/>
            <a:ext cx="6617704" cy="27307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 the right hashtags: #</a:t>
            </a:r>
            <a:r>
              <a:rPr lang="en-US" sz="2000" dirty="0" err="1" smtClean="0"/>
              <a:t>NationalVoterRegistrationDay</a:t>
            </a:r>
            <a:r>
              <a:rPr lang="en-US" sz="2000" dirty="0" smtClean="0"/>
              <a:t> and #</a:t>
            </a:r>
            <a:r>
              <a:rPr lang="en-US" sz="2000" dirty="0" err="1" smtClean="0"/>
              <a:t>VoteReady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Use @ replies to get our attention (and others!)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 conversational in 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Frequency works better for Twitter than Facebook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 dirty="0" smtClean="0"/>
              <a:t>Follow these tips to be an outreach superstar</a:t>
            </a:r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5" b="-123"/>
          <a:stretch/>
        </p:blipFill>
        <p:spPr>
          <a:xfrm>
            <a:off x="838200" y="2181725"/>
            <a:ext cx="3765884" cy="3785937"/>
          </a:xfrm>
        </p:spPr>
      </p:pic>
    </p:spTree>
    <p:extLst>
      <p:ext uri="{BB962C8B-B14F-4D97-AF65-F5344CB8AC3E}">
        <p14:creationId xmlns:p14="http://schemas.microsoft.com/office/powerpoint/2010/main" val="146879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Use the chat box to send questions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QUESTION &amp; ANSWER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52588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42513" y="412738"/>
            <a:ext cx="10564980" cy="1194112"/>
          </a:xfrm>
        </p:spPr>
        <p:txBody>
          <a:bodyPr/>
          <a:lstStyle/>
          <a:p>
            <a:r>
              <a:rPr lang="en-US" dirty="0" smtClean="0"/>
              <a:t>Thank you featured sponsors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127E893-D882-445A-9E78-9EFE14103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744" y="2665184"/>
            <a:ext cx="4180935" cy="2792083"/>
          </a:xfrm>
          <a:prstGeom prst="rect">
            <a:avLst/>
          </a:prstGeom>
        </p:spPr>
      </p:pic>
      <p:pic>
        <p:nvPicPr>
          <p:cNvPr id="11" name="Picture 7" descr="A red and white sign&#10;&#10;Description generated with very high confidence">
            <a:extLst>
              <a:ext uri="{FF2B5EF4-FFF2-40B4-BE49-F238E27FC236}">
                <a16:creationId xmlns:a16="http://schemas.microsoft.com/office/drawing/2014/main" id="{DF037702-D407-4079-960F-0FA44FEC8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38" y="2673121"/>
            <a:ext cx="3835879" cy="27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90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Using the Event Tools</a:t>
            </a:r>
            <a:endParaRPr lang="en-US" sz="48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29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National Voter </a:t>
            </a:r>
            <a:br>
              <a:rPr lang="en-US" dirty="0" smtClean="0"/>
            </a:br>
            <a:r>
              <a:rPr lang="en-US" dirty="0" smtClean="0"/>
              <a:t>Registration Day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000" dirty="0" smtClean="0"/>
              <a:t>THANK YOU!</a:t>
            </a:r>
            <a:endParaRPr lang="en-US" sz="6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31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4"/>
          </p:nvPr>
        </p:nvSpPr>
        <p:spPr>
          <a:xfrm>
            <a:off x="838199" y="1975558"/>
            <a:ext cx="5418221" cy="33818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118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endParaRPr lang="en-US" sz="2118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2880" lvl="1" indent="-182880">
              <a:buFont typeface="Wingdings" charset="2"/>
              <a:buChar char="§"/>
            </a:pPr>
            <a:r>
              <a:rPr lang="en-US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2019 goals</a:t>
            </a:r>
          </a:p>
          <a:p>
            <a:pPr marL="182880" lvl="1" indent="-182880">
              <a:buFont typeface="Wingdings" charset="2"/>
              <a:buChar char="§"/>
            </a:pPr>
            <a:r>
              <a:rPr lang="en-US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National Voter Registration Day promotion in 2018</a:t>
            </a:r>
            <a:endParaRPr lang="en-US" sz="1600" b="0" baseline="30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108"/>
              </a:spcBef>
            </a:pPr>
            <a:r>
              <a:rPr lang="en-US" sz="2118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#</a:t>
            </a:r>
            <a:r>
              <a:rPr lang="en-US" sz="2118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VoteReady</a:t>
            </a:r>
            <a:endParaRPr lang="en-US" sz="2118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108"/>
              </a:spcBef>
            </a:pPr>
            <a:r>
              <a:rPr lang="en-US" sz="2118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Promotion Countdown</a:t>
            </a:r>
          </a:p>
          <a:p>
            <a:pPr marL="182880" lvl="1" indent="-182880">
              <a:buFont typeface="Wingdings" charset="2"/>
              <a:buChar char="§"/>
            </a:pPr>
            <a:r>
              <a:rPr lang="en-US" sz="1600" b="0" dirty="0" smtClean="0">
                <a:ea typeface="Tahoma" panose="020B0604030504040204" pitchFamily="34" charset="0"/>
                <a:cs typeface="Tahoma" panose="020B0604030504040204" pitchFamily="34" charset="0"/>
              </a:rPr>
              <a:t>Using the Communications toolkit to promote your event 4, 3, 2, 1 weeks out</a:t>
            </a:r>
            <a:endParaRPr lang="en-US" sz="1600" b="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108"/>
              </a:spcBef>
            </a:pPr>
            <a:r>
              <a:rPr lang="en-US" sz="2118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Using the Events tools</a:t>
            </a:r>
            <a:endParaRPr lang="en-US" sz="2118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1108"/>
              </a:spcBef>
            </a:pPr>
            <a:r>
              <a:rPr lang="en-US" sz="2118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Q&amp;A</a:t>
            </a:r>
            <a:endParaRPr lang="en-US" sz="2118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27"/>
          </p:nvPr>
        </p:nvSpPr>
        <p:spPr>
          <a:xfrm>
            <a:off x="7700211" y="3566363"/>
            <a:ext cx="3355374" cy="38109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James Hill</a:t>
            </a:r>
            <a:endParaRPr lang="en-US" sz="2000" dirty="0" smtClean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7700211" y="4027555"/>
            <a:ext cx="3839943" cy="2055334"/>
          </a:xfrm>
        </p:spPr>
        <p:txBody>
          <a:bodyPr/>
          <a:lstStyle/>
          <a:p>
            <a:r>
              <a:rPr lang="en-US" sz="1600" i="1" dirty="0" smtClean="0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Associate Director of Communications and Partnerships</a:t>
            </a:r>
          </a:p>
          <a:p>
            <a:r>
              <a:rPr lang="en-US" sz="1600" dirty="0" smtClean="0">
                <a:solidFill>
                  <a:srgbClr val="1F497D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National Voter Registration Day</a:t>
            </a:r>
            <a:endParaRPr lang="en-US" sz="1600" dirty="0" smtClean="0">
              <a:solidFill>
                <a:srgbClr val="1F497D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EC4149"/>
                </a:solidFill>
                <a:latin typeface="Rockwell Extra Bold" panose="02060903040505020403" pitchFamily="18" charset="0"/>
              </a:rPr>
              <a:t>Agenda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2" t="9948" r="1492" b="25651"/>
          <a:stretch/>
        </p:blipFill>
        <p:spPr>
          <a:xfrm>
            <a:off x="7700211" y="1876094"/>
            <a:ext cx="1746180" cy="1686815"/>
          </a:xfrm>
          <a:prstGeom prst="roundRect">
            <a:avLst>
              <a:gd name="adj" fmla="val 7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000" dist="50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34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Use the chat box to send questions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 smtClean="0"/>
              <a:t>QUESTION &amp; ANSWER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51719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167" t="29298" r="37097" b="20332"/>
          <a:stretch/>
        </p:blipFill>
        <p:spPr>
          <a:xfrm>
            <a:off x="0" y="0"/>
            <a:ext cx="1082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237" t="16823" r="28237" b="16277"/>
          <a:stretch/>
        </p:blipFill>
        <p:spPr>
          <a:xfrm>
            <a:off x="0" y="0"/>
            <a:ext cx="11069054" cy="68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6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62" t="16511" r="28149" b="16433"/>
          <a:stretch/>
        </p:blipFill>
        <p:spPr>
          <a:xfrm>
            <a:off x="0" y="-40105"/>
            <a:ext cx="11117180" cy="68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8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2019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6613" y="1436793"/>
            <a:ext cx="5596271" cy="4151208"/>
          </a:xfrm>
        </p:spPr>
        <p:txBody>
          <a:bodyPr/>
          <a:lstStyle/>
          <a:p>
            <a:r>
              <a:rPr lang="en-US" sz="2400" dirty="0" smtClean="0"/>
              <a:t>3,500 community partners</a:t>
            </a:r>
          </a:p>
          <a:p>
            <a:r>
              <a:rPr lang="en-US" sz="2400" dirty="0" smtClean="0"/>
              <a:t>45 premier partners</a:t>
            </a:r>
          </a:p>
          <a:p>
            <a:r>
              <a:rPr lang="en-US" sz="2400" dirty="0" smtClean="0"/>
              <a:t>200,000 new or updated voter registrations</a:t>
            </a:r>
          </a:p>
          <a:p>
            <a:r>
              <a:rPr lang="en-US" sz="2400" dirty="0"/>
              <a:t>100,000 social media posts and </a:t>
            </a:r>
            <a:r>
              <a:rPr lang="en-US" sz="2400" dirty="0" smtClean="0"/>
              <a:t>reposts</a:t>
            </a:r>
          </a:p>
          <a:p>
            <a:r>
              <a:rPr lang="en-US" sz="2400" dirty="0" smtClean="0"/>
              <a:t>750,000 </a:t>
            </a:r>
            <a:r>
              <a:rPr lang="en-US" sz="2400" dirty="0"/>
              <a:t>social media </a:t>
            </a:r>
            <a:r>
              <a:rPr lang="en-US" sz="2400" dirty="0" smtClean="0"/>
              <a:t>engagements</a:t>
            </a:r>
          </a:p>
          <a:p>
            <a:r>
              <a:rPr lang="en-US" sz="2400" dirty="0" smtClean="0"/>
              <a:t>1,000 </a:t>
            </a:r>
            <a:r>
              <a:rPr lang="en-US" sz="2400" dirty="0"/>
              <a:t>news stories</a:t>
            </a:r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5" y="1286707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36723594633_960bc7a700_o.jpg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9976" b="33004"/>
          <a:stretch>
            <a:fillRect/>
          </a:stretch>
        </p:blipFill>
        <p:spPr>
          <a:xfrm>
            <a:off x="-1" y="1291520"/>
            <a:ext cx="12188825" cy="5566480"/>
          </a:xfr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076" y="3092420"/>
            <a:ext cx="10564980" cy="119411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Rockwell Extra Bold" panose="02060903040505020403" pitchFamily="18" charset="0"/>
              </a:rPr>
              <a:t>Using Communications Channels and Messaging</a:t>
            </a:r>
            <a:endParaRPr lang="en-US" sz="48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2593310" y="419324"/>
            <a:ext cx="6630815" cy="6948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>
                <a:solidFill>
                  <a:srgbClr val="F2F2F2"/>
                </a:solidFill>
              </a:rPr>
              <a:t>Leading up to September 24</a:t>
            </a:r>
            <a:endParaRPr lang="en-US" sz="2400" dirty="0">
              <a:solidFill>
                <a:srgbClr val="F2F2F2"/>
              </a:solidFill>
            </a:endParaRPr>
          </a:p>
        </p:txBody>
      </p:sp>
      <p:pic>
        <p:nvPicPr>
          <p:cNvPr id="6" name="Picture 5" descr="nvrd_logo 2018-UNdated-0717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61" y="286022"/>
            <a:ext cx="1516003" cy="15160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489D-6DFA-9147-8F97-F8482F0D5B1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64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51A4"/>
      </a:accent1>
      <a:accent2>
        <a:srgbClr val="8B1D41"/>
      </a:accent2>
      <a:accent3>
        <a:srgbClr val="F8865C"/>
      </a:accent3>
      <a:accent4>
        <a:srgbClr val="139DEC"/>
      </a:accent4>
      <a:accent5>
        <a:srgbClr val="E92235"/>
      </a:accent5>
      <a:accent6>
        <a:srgbClr val="76ABD8"/>
      </a:accent6>
      <a:hlink>
        <a:srgbClr val="0000FF"/>
      </a:hlink>
      <a:folHlink>
        <a:srgbClr val="800080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815</Words>
  <Application>Microsoft Office PowerPoint</Application>
  <PresentationFormat>Custom</PresentationFormat>
  <Paragraphs>114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Century Gothic</vt:lpstr>
      <vt:lpstr>Courier New</vt:lpstr>
      <vt:lpstr>Lucida Grande</vt:lpstr>
      <vt:lpstr>Rockwell</vt:lpstr>
      <vt:lpstr>Rockwell Extra Bold</vt:lpstr>
      <vt:lpstr>Tahoma</vt:lpstr>
      <vt:lpstr>Wingdings</vt:lpstr>
      <vt:lpstr>Office Theme</vt:lpstr>
      <vt:lpstr>National Voter  Registration Day</vt:lpstr>
      <vt:lpstr>Thank you featured sponsors</vt:lpstr>
      <vt:lpstr>Agenda</vt:lpstr>
      <vt:lpstr>QUESTION &amp; ANSWER</vt:lpstr>
      <vt:lpstr>PowerPoint Presentation</vt:lpstr>
      <vt:lpstr>PowerPoint Presentation</vt:lpstr>
      <vt:lpstr>PowerPoint Presentation</vt:lpstr>
      <vt:lpstr>Goals for 2019</vt:lpstr>
      <vt:lpstr>Using Communications Channels and Messaging</vt:lpstr>
      <vt:lpstr>Messaging for 2019</vt:lpstr>
      <vt:lpstr>Our Communications Channels</vt:lpstr>
      <vt:lpstr>Promotion Countdown</vt:lpstr>
      <vt:lpstr>Four Weeks Out – August 27, 2019</vt:lpstr>
      <vt:lpstr>Three Weeks Out – Sept 3rd, 2019</vt:lpstr>
      <vt:lpstr>Two Weeks Out – Sept 10th, 2019</vt:lpstr>
      <vt:lpstr>One Week Out – Sept 17th, 2019</vt:lpstr>
      <vt:lpstr>Day of National Voter Registration Day</vt:lpstr>
      <vt:lpstr>Best Practices for Promotion</vt:lpstr>
      <vt:lpstr>QUESTION &amp; ANSWER</vt:lpstr>
      <vt:lpstr>Using the Event Tools</vt:lpstr>
      <vt:lpstr>National Voter  Registration Day</vt:lpstr>
    </vt:vector>
  </TitlesOfParts>
  <Company>medina high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calmer</dc:creator>
  <cp:lastModifiedBy>Caitlin Donnelly</cp:lastModifiedBy>
  <cp:revision>80</cp:revision>
  <dcterms:created xsi:type="dcterms:W3CDTF">2019-02-17T19:46:46Z</dcterms:created>
  <dcterms:modified xsi:type="dcterms:W3CDTF">2019-08-27T19:05:01Z</dcterms:modified>
</cp:coreProperties>
</file>